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Robot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Roboto-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bold.fntdata"/><Relationship Id="rId6" Type="http://schemas.openxmlformats.org/officeDocument/2006/relationships/slide" Target="slides/slide1.xml"/><Relationship Id="rId18" Type="http://schemas.openxmlformats.org/officeDocument/2006/relationships/font" Target="fonts/Robot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cf79bbe861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cf79bbe861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cf7ffe3b6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cf7ffe3b6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cf7ffe3b6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cf7ffe3b6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cf79bbe861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cf79bbe861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cf7ffe3b6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cf7ffe3b6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cf7ffe3b6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cf7ffe3b6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cf7ffe3b6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cf7ffe3b6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cf7ffe3b66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cf7ffe3b66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cf7ffe3b6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cf7ffe3b6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cf7ffe3b6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cf7ffe3b6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cf7ffe3b66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cf7ffe3b66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type="ctrTitle"/>
          </p:nvPr>
        </p:nvSpPr>
        <p:spPr>
          <a:xfrm>
            <a:off x="598100" y="396527"/>
            <a:ext cx="8222100" cy="999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sz="5300" u="sng"/>
              <a:t>Dialogue</a:t>
            </a:r>
            <a:r>
              <a:rPr lang="en" sz="4400" u="sng"/>
              <a:t>_____________________</a:t>
            </a:r>
            <a:endParaRPr sz="4400" u="sng"/>
          </a:p>
        </p:txBody>
      </p:sp>
      <p:sp>
        <p:nvSpPr>
          <p:cNvPr id="86" name="Google Shape;86;p13"/>
          <p:cNvSpPr txBox="1"/>
          <p:nvPr>
            <p:ph idx="1" type="subTitle"/>
          </p:nvPr>
        </p:nvSpPr>
        <p:spPr>
          <a:xfrm>
            <a:off x="598100" y="1823225"/>
            <a:ext cx="8222100" cy="286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you’ll learn today:</a:t>
            </a:r>
            <a:endParaRPr/>
          </a:p>
          <a:p>
            <a:pPr indent="0" lvl="0" marL="0" rtl="0" algn="l">
              <a:spcBef>
                <a:spcPts val="0"/>
              </a:spcBef>
              <a:spcAft>
                <a:spcPts val="0"/>
              </a:spcAft>
              <a:buNone/>
            </a:pPr>
            <a:r>
              <a:t/>
            </a:r>
            <a:endParaRPr/>
          </a:p>
          <a:p>
            <a:pPr indent="-361950" lvl="0" marL="457200" rtl="0" algn="l">
              <a:spcBef>
                <a:spcPts val="0"/>
              </a:spcBef>
              <a:spcAft>
                <a:spcPts val="0"/>
              </a:spcAft>
              <a:buSzPts val="2100"/>
              <a:buChar char="-"/>
            </a:pPr>
            <a:r>
              <a:rPr lang="en"/>
              <a:t>the purpose of dialogue</a:t>
            </a:r>
            <a:endParaRPr/>
          </a:p>
          <a:p>
            <a:pPr indent="0" lvl="0" marL="457200" rtl="0" algn="l">
              <a:spcBef>
                <a:spcPts val="0"/>
              </a:spcBef>
              <a:spcAft>
                <a:spcPts val="0"/>
              </a:spcAft>
              <a:buNone/>
            </a:pPr>
            <a:r>
              <a:t/>
            </a:r>
            <a:endParaRPr/>
          </a:p>
          <a:p>
            <a:pPr indent="-361950" lvl="0" marL="457200" rtl="0" algn="l">
              <a:spcBef>
                <a:spcPts val="0"/>
              </a:spcBef>
              <a:spcAft>
                <a:spcPts val="0"/>
              </a:spcAft>
              <a:buSzPts val="2100"/>
              <a:buChar char="-"/>
            </a:pPr>
            <a:r>
              <a:rPr lang="en"/>
              <a:t>direct and indirect dialogue</a:t>
            </a:r>
            <a:endParaRPr/>
          </a:p>
          <a:p>
            <a:pPr indent="0" lvl="0" marL="457200" rtl="0" algn="l">
              <a:spcBef>
                <a:spcPts val="0"/>
              </a:spcBef>
              <a:spcAft>
                <a:spcPts val="0"/>
              </a:spcAft>
              <a:buNone/>
            </a:pPr>
            <a:r>
              <a:t/>
            </a:r>
            <a:endParaRPr/>
          </a:p>
          <a:p>
            <a:pPr indent="-361950" lvl="0" marL="457200" rtl="0" algn="l">
              <a:spcBef>
                <a:spcPts val="0"/>
              </a:spcBef>
              <a:spcAft>
                <a:spcPts val="0"/>
              </a:spcAft>
              <a:buSzPts val="2100"/>
              <a:buChar char="-"/>
            </a:pPr>
            <a:r>
              <a:rPr lang="en"/>
              <a:t>tips for writing good dialogue (dos and don’ts)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ph type="title"/>
          </p:nvPr>
        </p:nvSpPr>
        <p:spPr>
          <a:xfrm>
            <a:off x="265500" y="278350"/>
            <a:ext cx="4045200" cy="1908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What’s the purpose of dialogue?</a:t>
            </a:r>
            <a:endParaRPr/>
          </a:p>
        </p:txBody>
      </p:sp>
      <p:sp>
        <p:nvSpPr>
          <p:cNvPr id="92" name="Google Shape;92;p14"/>
          <p:cNvSpPr txBox="1"/>
          <p:nvPr>
            <p:ph idx="1" type="subTitle"/>
          </p:nvPr>
        </p:nvSpPr>
        <p:spPr>
          <a:xfrm>
            <a:off x="265500" y="2571750"/>
            <a:ext cx="4045200" cy="23412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Obviously, dialogue’s main purpose is being the actual words that the characters are saying, but what else does it do?  And what does it not do?</a:t>
            </a:r>
            <a:endParaRPr/>
          </a:p>
        </p:txBody>
      </p:sp>
      <p:sp>
        <p:nvSpPr>
          <p:cNvPr id="93" name="Google Shape;93;p14"/>
          <p:cNvSpPr txBox="1"/>
          <p:nvPr>
            <p:ph idx="2" type="body"/>
          </p:nvPr>
        </p:nvSpPr>
        <p:spPr>
          <a:xfrm>
            <a:off x="4662475" y="278350"/>
            <a:ext cx="4411800" cy="4634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Dialogue needs to serve a purpose. </a:t>
            </a:r>
            <a:endParaRPr/>
          </a:p>
          <a:p>
            <a:pPr indent="0" lvl="0" marL="0" rtl="0" algn="l">
              <a:spcBef>
                <a:spcPts val="1200"/>
              </a:spcBef>
              <a:spcAft>
                <a:spcPts val="0"/>
              </a:spcAft>
              <a:buNone/>
            </a:pPr>
            <a:r>
              <a:rPr lang="en"/>
              <a:t>It should move the plot forward or give </a:t>
            </a:r>
            <a:r>
              <a:rPr lang="en"/>
              <a:t>important</a:t>
            </a:r>
            <a:r>
              <a:rPr lang="en"/>
              <a:t> insights into the characters themselves (insights that the readers need to understand for something further in the story, such as justifications for a future decision/action).</a:t>
            </a:r>
            <a:endParaRPr/>
          </a:p>
          <a:p>
            <a:pPr indent="0" lvl="0" marL="0" rtl="0" algn="l">
              <a:spcBef>
                <a:spcPts val="1200"/>
              </a:spcBef>
              <a:spcAft>
                <a:spcPts val="0"/>
              </a:spcAft>
              <a:buNone/>
            </a:pPr>
            <a:r>
              <a:rPr lang="en"/>
              <a:t>It should not be there just because you wrote it.  If it’s not serving a purpose beyond filling up space, then it shouldn’t be there.</a:t>
            </a:r>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97" name="Shape 97"/>
        <p:cNvGrpSpPr/>
        <p:nvPr/>
      </p:nvGrpSpPr>
      <p:grpSpPr>
        <a:xfrm>
          <a:off x="0" y="0"/>
          <a:ext cx="0" cy="0"/>
          <a:chOff x="0" y="0"/>
          <a:chExt cx="0" cy="0"/>
        </a:xfrm>
      </p:grpSpPr>
      <p:sp>
        <p:nvSpPr>
          <p:cNvPr id="98" name="Google Shape;98;p15"/>
          <p:cNvSpPr txBox="1"/>
          <p:nvPr>
            <p:ph type="title"/>
          </p:nvPr>
        </p:nvSpPr>
        <p:spPr>
          <a:xfrm>
            <a:off x="265500" y="266200"/>
            <a:ext cx="4045200" cy="1433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Dialogue to move the plot forward</a:t>
            </a:r>
            <a:endParaRPr b="1"/>
          </a:p>
        </p:txBody>
      </p:sp>
      <p:sp>
        <p:nvSpPr>
          <p:cNvPr id="99" name="Google Shape;99;p15"/>
          <p:cNvSpPr txBox="1"/>
          <p:nvPr>
            <p:ph idx="1" type="subTitle"/>
          </p:nvPr>
        </p:nvSpPr>
        <p:spPr>
          <a:xfrm>
            <a:off x="265500" y="1826000"/>
            <a:ext cx="4045200" cy="3062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t>-dialogue to find out something new that’s integral to the plot through general discussion, or an interview/interrogation situation</a:t>
            </a:r>
            <a:endParaRPr b="1"/>
          </a:p>
          <a:p>
            <a:pPr indent="457200" lvl="0" marL="0" rtl="0" algn="l">
              <a:spcBef>
                <a:spcPts val="0"/>
              </a:spcBef>
              <a:spcAft>
                <a:spcPts val="0"/>
              </a:spcAft>
              <a:buNone/>
            </a:pPr>
            <a:r>
              <a:t/>
            </a:r>
            <a:endParaRPr b="1"/>
          </a:p>
          <a:p>
            <a:pPr indent="0" lvl="0" marL="0" rtl="0" algn="l">
              <a:spcBef>
                <a:spcPts val="0"/>
              </a:spcBef>
              <a:spcAft>
                <a:spcPts val="0"/>
              </a:spcAft>
              <a:buNone/>
            </a:pPr>
            <a:r>
              <a:rPr b="1" lang="en"/>
              <a:t>-having a discussion or argument </a:t>
            </a:r>
            <a:r>
              <a:rPr b="1" lang="en"/>
              <a:t>that</a:t>
            </a:r>
            <a:r>
              <a:rPr b="1" lang="en"/>
              <a:t> gets characters to the next step in the journey</a:t>
            </a:r>
            <a:endParaRPr b="1"/>
          </a:p>
        </p:txBody>
      </p:sp>
      <p:sp>
        <p:nvSpPr>
          <p:cNvPr id="100" name="Google Shape;100;p15"/>
          <p:cNvSpPr txBox="1"/>
          <p:nvPr>
            <p:ph idx="2" type="body"/>
          </p:nvPr>
        </p:nvSpPr>
        <p:spPr>
          <a:xfrm>
            <a:off x="4572000" y="168550"/>
            <a:ext cx="4473600" cy="4888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Example:</a:t>
            </a:r>
            <a:endParaRPr/>
          </a:p>
          <a:p>
            <a:pPr indent="0" lvl="0" marL="0" rtl="0" algn="l">
              <a:spcBef>
                <a:spcPts val="1200"/>
              </a:spcBef>
              <a:spcAft>
                <a:spcPts val="0"/>
              </a:spcAft>
              <a:buNone/>
            </a:pPr>
            <a:r>
              <a:rPr lang="en"/>
              <a:t>“What are you doing, Maria?”</a:t>
            </a:r>
            <a:endParaRPr/>
          </a:p>
          <a:p>
            <a:pPr indent="0" lvl="0" marL="0" rtl="0" algn="l">
              <a:spcBef>
                <a:spcPts val="1200"/>
              </a:spcBef>
              <a:spcAft>
                <a:spcPts val="0"/>
              </a:spcAft>
              <a:buNone/>
            </a:pPr>
            <a:r>
              <a:rPr lang="en"/>
              <a:t>Maria threw another book out from under her bed.  “I’m trying to find my earbuds.  I know I had them last night.  Thought maybe they fell down the side of my bed or something.”</a:t>
            </a:r>
            <a:endParaRPr/>
          </a:p>
          <a:p>
            <a:pPr indent="0" lvl="0" marL="0" rtl="0" algn="l">
              <a:spcBef>
                <a:spcPts val="1200"/>
              </a:spcBef>
              <a:spcAft>
                <a:spcPts val="0"/>
              </a:spcAft>
              <a:buNone/>
            </a:pPr>
            <a:r>
              <a:rPr lang="en"/>
              <a:t>“Huh, maybe Gabbi borrowed them?  I saw her using some a little bit ago.”</a:t>
            </a:r>
            <a:endParaRPr/>
          </a:p>
          <a:p>
            <a:pPr indent="0" lvl="0" marL="0" rtl="0" algn="l">
              <a:spcBef>
                <a:spcPts val="1200"/>
              </a:spcBef>
              <a:spcAft>
                <a:spcPts val="0"/>
              </a:spcAft>
              <a:buNone/>
            </a:pPr>
            <a:r>
              <a:rPr lang="en"/>
              <a:t>“What?” Maria bumped her head on the underside of the bed.  “She’s dead meat!”</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b="1" lang="en"/>
              <a:t>How does this move the plot forward?</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104" name="Shape 104"/>
        <p:cNvGrpSpPr/>
        <p:nvPr/>
      </p:nvGrpSpPr>
      <p:grpSpPr>
        <a:xfrm>
          <a:off x="0" y="0"/>
          <a:ext cx="0" cy="0"/>
          <a:chOff x="0" y="0"/>
          <a:chExt cx="0" cy="0"/>
        </a:xfrm>
      </p:grpSpPr>
      <p:sp>
        <p:nvSpPr>
          <p:cNvPr id="105" name="Google Shape;105;p16"/>
          <p:cNvSpPr txBox="1"/>
          <p:nvPr>
            <p:ph type="title"/>
          </p:nvPr>
        </p:nvSpPr>
        <p:spPr>
          <a:xfrm>
            <a:off x="258325" y="108500"/>
            <a:ext cx="4045200" cy="18570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solidFill>
                  <a:schemeClr val="accent1"/>
                </a:solidFill>
              </a:rPr>
              <a:t>Dialogue to give insight into a character</a:t>
            </a:r>
            <a:endParaRPr b="1">
              <a:solidFill>
                <a:schemeClr val="accent1"/>
              </a:solidFill>
            </a:endParaRPr>
          </a:p>
        </p:txBody>
      </p:sp>
      <p:sp>
        <p:nvSpPr>
          <p:cNvPr id="106" name="Google Shape;106;p16"/>
          <p:cNvSpPr txBox="1"/>
          <p:nvPr>
            <p:ph idx="1" type="subTitle"/>
          </p:nvPr>
        </p:nvSpPr>
        <p:spPr>
          <a:xfrm>
            <a:off x="-10025" y="2200750"/>
            <a:ext cx="4581900" cy="294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rgbClr val="000000"/>
                </a:solidFill>
              </a:rPr>
              <a:t>-this dialogue must be needed for the reader to understand in order to justify later actions, reactions or choices, especially drastic ones.</a:t>
            </a:r>
            <a:endParaRPr b="1">
              <a:solidFill>
                <a:srgbClr val="000000"/>
              </a:solidFill>
            </a:endParaRPr>
          </a:p>
          <a:p>
            <a:pPr indent="0" lvl="0" marL="0" rtl="0" algn="l">
              <a:spcBef>
                <a:spcPts val="0"/>
              </a:spcBef>
              <a:spcAft>
                <a:spcPts val="0"/>
              </a:spcAft>
              <a:buNone/>
            </a:pPr>
            <a:r>
              <a:t/>
            </a:r>
            <a:endParaRPr b="1" sz="1000">
              <a:solidFill>
                <a:srgbClr val="000000"/>
              </a:solidFill>
            </a:endParaRPr>
          </a:p>
          <a:p>
            <a:pPr indent="0" lvl="0" marL="0" rtl="0" algn="l">
              <a:spcBef>
                <a:spcPts val="0"/>
              </a:spcBef>
              <a:spcAft>
                <a:spcPts val="0"/>
              </a:spcAft>
              <a:buNone/>
            </a:pPr>
            <a:r>
              <a:rPr b="1" lang="en" sz="2000">
                <a:solidFill>
                  <a:srgbClr val="000000"/>
                </a:solidFill>
              </a:rPr>
              <a:t>You must build in believability in what your characters are doing, otherwise your reader may find the choices </a:t>
            </a:r>
            <a:r>
              <a:rPr b="1" lang="en" sz="2000">
                <a:solidFill>
                  <a:srgbClr val="000000"/>
                </a:solidFill>
              </a:rPr>
              <a:t>disingenuous or unbelievable</a:t>
            </a:r>
            <a:r>
              <a:rPr b="1" lang="en" sz="2000">
                <a:solidFill>
                  <a:srgbClr val="000000"/>
                </a:solidFill>
              </a:rPr>
              <a:t>.</a:t>
            </a:r>
            <a:endParaRPr b="1" sz="2000">
              <a:solidFill>
                <a:srgbClr val="000000"/>
              </a:solidFill>
            </a:endParaRPr>
          </a:p>
        </p:txBody>
      </p:sp>
      <p:sp>
        <p:nvSpPr>
          <p:cNvPr id="107" name="Google Shape;107;p16"/>
          <p:cNvSpPr txBox="1"/>
          <p:nvPr>
            <p:ph idx="2" type="body"/>
          </p:nvPr>
        </p:nvSpPr>
        <p:spPr>
          <a:xfrm>
            <a:off x="4572000" y="108500"/>
            <a:ext cx="4473600" cy="4948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Example:</a:t>
            </a:r>
            <a:endParaRPr/>
          </a:p>
          <a:p>
            <a:pPr indent="0" lvl="0" marL="0" rtl="0" algn="l">
              <a:spcBef>
                <a:spcPts val="1200"/>
              </a:spcBef>
              <a:spcAft>
                <a:spcPts val="0"/>
              </a:spcAft>
              <a:buNone/>
            </a:pPr>
            <a:r>
              <a:rPr lang="en"/>
              <a:t>Ahmed sat down with a wince.</a:t>
            </a:r>
            <a:endParaRPr/>
          </a:p>
          <a:p>
            <a:pPr indent="0" lvl="0" marL="0" rtl="0" algn="l">
              <a:spcBef>
                <a:spcPts val="1200"/>
              </a:spcBef>
              <a:spcAft>
                <a:spcPts val="0"/>
              </a:spcAft>
              <a:buNone/>
            </a:pPr>
            <a:r>
              <a:rPr lang="en"/>
              <a:t>“What’s wrong?” Bibi asked, looking concerned.</a:t>
            </a:r>
            <a:endParaRPr/>
          </a:p>
          <a:p>
            <a:pPr indent="0" lvl="0" marL="0" rtl="0" algn="l">
              <a:spcBef>
                <a:spcPts val="1200"/>
              </a:spcBef>
              <a:spcAft>
                <a:spcPts val="0"/>
              </a:spcAft>
              <a:buNone/>
            </a:pPr>
            <a:r>
              <a:rPr lang="en"/>
              <a:t>“Nothing,” Ahmed answered quickly.</a:t>
            </a:r>
            <a:endParaRPr/>
          </a:p>
          <a:p>
            <a:pPr indent="0" lvl="0" marL="0" rtl="0" algn="l">
              <a:spcBef>
                <a:spcPts val="1200"/>
              </a:spcBef>
              <a:spcAft>
                <a:spcPts val="0"/>
              </a:spcAft>
              <a:buNone/>
            </a:pPr>
            <a:r>
              <a:rPr lang="en"/>
              <a:t>Bibi frowned. “I wish you would take your nothing to the doctor and get it looked at.”</a:t>
            </a:r>
            <a:endParaRPr/>
          </a:p>
          <a:p>
            <a:pPr indent="0" lvl="0" marL="0" rtl="0" algn="l">
              <a:spcBef>
                <a:spcPts val="1200"/>
              </a:spcBef>
              <a:spcAft>
                <a:spcPts val="0"/>
              </a:spcAft>
              <a:buNone/>
            </a:pPr>
            <a:r>
              <a:rPr lang="en"/>
              <a:t>“He’ll just say to take it easy, and then it’s a wasted trip and twenty dollars in copay for him saying it’s nothing.”  Ahmed started eating breakfast, hoping to distract her.  “This is delicious, my love.”</a:t>
            </a:r>
            <a:endParaRPr/>
          </a:p>
          <a:p>
            <a:pPr indent="0" lvl="0" marL="0" rtl="0" algn="l">
              <a:spcBef>
                <a:spcPts val="1200"/>
              </a:spcBef>
              <a:spcAft>
                <a:spcPts val="1200"/>
              </a:spcAft>
              <a:buNone/>
            </a:pPr>
            <a:r>
              <a:rPr b="1" lang="en"/>
              <a:t>What insight does this provide for later?</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7"/>
          <p:cNvSpPr txBox="1"/>
          <p:nvPr>
            <p:ph type="title"/>
          </p:nvPr>
        </p:nvSpPr>
        <p:spPr>
          <a:xfrm>
            <a:off x="232450" y="0"/>
            <a:ext cx="8520600" cy="96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True or False : Story dialogue imitates how people </a:t>
            </a:r>
            <a:endParaRPr/>
          </a:p>
          <a:p>
            <a:pPr indent="0" lvl="0" marL="1828800" rtl="0" algn="l">
              <a:spcBef>
                <a:spcPts val="0"/>
              </a:spcBef>
              <a:spcAft>
                <a:spcPts val="0"/>
              </a:spcAft>
              <a:buNone/>
            </a:pPr>
            <a:r>
              <a:rPr lang="en"/>
              <a:t>     </a:t>
            </a:r>
            <a:r>
              <a:rPr lang="en"/>
              <a:t>actually</a:t>
            </a:r>
            <a:r>
              <a:rPr lang="en"/>
              <a:t> talk to each other in real life.</a:t>
            </a:r>
            <a:endParaRPr/>
          </a:p>
        </p:txBody>
      </p:sp>
      <p:sp>
        <p:nvSpPr>
          <p:cNvPr id="113" name="Google Shape;113;p17"/>
          <p:cNvSpPr txBox="1"/>
          <p:nvPr>
            <p:ph idx="1" type="body"/>
          </p:nvPr>
        </p:nvSpPr>
        <p:spPr>
          <a:xfrm>
            <a:off x="153100" y="974250"/>
            <a:ext cx="8679300" cy="38829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b="1" lang="en"/>
              <a:t>Here’s one side of a real conversation that happened (as this was being made :D)</a:t>
            </a:r>
            <a:endParaRPr b="1"/>
          </a:p>
          <a:p>
            <a:pPr indent="0" lvl="0" marL="0" rtl="0" algn="l">
              <a:spcBef>
                <a:spcPts val="1200"/>
              </a:spcBef>
              <a:spcAft>
                <a:spcPts val="0"/>
              </a:spcAft>
              <a:buNone/>
            </a:pPr>
            <a:r>
              <a:rPr lang="en"/>
              <a:t>One zombie wandered in from, from off outside the map, like off the map.  Yeah, I literally, like I literally thought I cleared the map, killed them all.  The whole map.  But, um, there was one spot in the north, just at the top apparently one tiny spot I missed up in the north corner.  Freaking bullcrap, man.  It came all the way through the whole freaking map after me.  They never go that far.  Just wandered in and killed me. </a:t>
            </a:r>
            <a:endParaRPr/>
          </a:p>
          <a:p>
            <a:pPr indent="0" lvl="0" marL="0" rtl="0" algn="l">
              <a:spcBef>
                <a:spcPts val="1200"/>
              </a:spcBef>
              <a:spcAft>
                <a:spcPts val="0"/>
              </a:spcAft>
              <a:buNone/>
            </a:pPr>
            <a:r>
              <a:rPr lang="en"/>
              <a:t>-Pause to listen: many mhms and yeahs-</a:t>
            </a:r>
            <a:endParaRPr/>
          </a:p>
          <a:p>
            <a:pPr indent="0" lvl="0" marL="0" rtl="0" algn="l">
              <a:spcBef>
                <a:spcPts val="1200"/>
              </a:spcBef>
              <a:spcAft>
                <a:spcPts val="0"/>
              </a:spcAft>
              <a:buNone/>
            </a:pPr>
            <a:r>
              <a:rPr lang="en"/>
              <a:t>Yeah... it’s just, dude, it’s just so abnormal -- oops, dangit, got it? There -- In this game... yeah, in the game, so abnormal for them to come that far.  Like why?  From all the way on the other side of the map? That far, not normal.   </a:t>
            </a:r>
            <a:endParaRPr/>
          </a:p>
          <a:p>
            <a:pPr indent="0" lvl="0" marL="0" rtl="0" algn="l">
              <a:spcBef>
                <a:spcPts val="1200"/>
              </a:spcBef>
              <a:spcAft>
                <a:spcPts val="1200"/>
              </a:spcAft>
              <a:buNone/>
            </a:pPr>
            <a:r>
              <a:rPr b="1" lang="en"/>
              <a:t>Why would this real conversation not work in a story?</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8"/>
          <p:cNvSpPr txBox="1"/>
          <p:nvPr>
            <p:ph type="title"/>
          </p:nvPr>
        </p:nvSpPr>
        <p:spPr>
          <a:xfrm>
            <a:off x="123975" y="93000"/>
            <a:ext cx="8865000" cy="48663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b="1" lang="en" sz="3550"/>
              <a:t>Direct dialogue </a:t>
            </a:r>
            <a:r>
              <a:rPr lang="en" sz="3550"/>
              <a:t>is anything a                       character is directly saying, given in                  the form of “Direct quotations.”</a:t>
            </a:r>
            <a:endParaRPr sz="2650"/>
          </a:p>
          <a:p>
            <a:pPr indent="457200" lvl="0" marL="457200" rtl="0" algn="l">
              <a:spcBef>
                <a:spcPts val="1000"/>
              </a:spcBef>
              <a:spcAft>
                <a:spcPts val="0"/>
              </a:spcAft>
              <a:buNone/>
            </a:pPr>
            <a:r>
              <a:rPr lang="en" sz="2650"/>
              <a:t>“I don’t want to go,” Trey said.</a:t>
            </a:r>
            <a:endParaRPr sz="2650"/>
          </a:p>
          <a:p>
            <a:pPr indent="457200" lvl="0" marL="457200" rtl="0" algn="l">
              <a:spcBef>
                <a:spcPts val="0"/>
              </a:spcBef>
              <a:spcAft>
                <a:spcPts val="0"/>
              </a:spcAft>
              <a:buNone/>
            </a:pPr>
            <a:r>
              <a:rPr lang="en" sz="2650"/>
              <a:t>Shandi shrugged.  “Then don’t.”</a:t>
            </a:r>
            <a:endParaRPr sz="850"/>
          </a:p>
          <a:p>
            <a:pPr indent="0" lvl="0" marL="0" rtl="0" algn="l">
              <a:spcBef>
                <a:spcPts val="1000"/>
              </a:spcBef>
              <a:spcAft>
                <a:spcPts val="0"/>
              </a:spcAft>
              <a:buNone/>
            </a:pPr>
            <a:r>
              <a:rPr lang="en" sz="850"/>
              <a:t>________________________________________________________________________________________________________________________________________________________________________________________________</a:t>
            </a:r>
            <a:endParaRPr sz="850"/>
          </a:p>
          <a:p>
            <a:pPr indent="0" lvl="0" marL="0" rtl="0" algn="l">
              <a:spcBef>
                <a:spcPts val="1000"/>
              </a:spcBef>
              <a:spcAft>
                <a:spcPts val="0"/>
              </a:spcAft>
              <a:buNone/>
            </a:pPr>
            <a:r>
              <a:rPr b="1" lang="en" sz="3200"/>
              <a:t>Indirect dialogue</a:t>
            </a:r>
            <a:r>
              <a:rPr lang="en" sz="3200"/>
              <a:t> is anything a character is saying, but told outside of direct quotations in the form of narrative description.</a:t>
            </a:r>
            <a:endParaRPr sz="3200"/>
          </a:p>
          <a:p>
            <a:pPr indent="0" lvl="0" marL="0" rtl="0" algn="l">
              <a:spcBef>
                <a:spcPts val="1000"/>
              </a:spcBef>
              <a:spcAft>
                <a:spcPts val="0"/>
              </a:spcAft>
              <a:buNone/>
            </a:pPr>
            <a:r>
              <a:rPr lang="en" sz="2650"/>
              <a:t>Shandi told Trey not to go after he complained he didn’t want to.</a:t>
            </a:r>
            <a:endParaRPr sz="265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A6BD"/>
        </a:solidFill>
      </p:bgPr>
    </p:bg>
    <p:spTree>
      <p:nvGrpSpPr>
        <p:cNvPr id="122" name="Shape 122"/>
        <p:cNvGrpSpPr/>
        <p:nvPr/>
      </p:nvGrpSpPr>
      <p:grpSpPr>
        <a:xfrm>
          <a:off x="0" y="0"/>
          <a:ext cx="0" cy="0"/>
          <a:chOff x="0" y="0"/>
          <a:chExt cx="0" cy="0"/>
        </a:xfrm>
      </p:grpSpPr>
      <p:sp>
        <p:nvSpPr>
          <p:cNvPr id="123" name="Google Shape;123;p19"/>
          <p:cNvSpPr txBox="1"/>
          <p:nvPr>
            <p:ph type="ctrTitle"/>
          </p:nvPr>
        </p:nvSpPr>
        <p:spPr>
          <a:xfrm>
            <a:off x="598100" y="232475"/>
            <a:ext cx="8222100" cy="2135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sz="4600"/>
              <a:t>When would you use indirect dialogue over direct dialogue?</a:t>
            </a:r>
            <a:endParaRPr sz="4600"/>
          </a:p>
        </p:txBody>
      </p:sp>
      <p:sp>
        <p:nvSpPr>
          <p:cNvPr id="124" name="Google Shape;124;p19"/>
          <p:cNvSpPr txBox="1"/>
          <p:nvPr>
            <p:ph idx="1" type="subTitle"/>
          </p:nvPr>
        </p:nvSpPr>
        <p:spPr>
          <a:xfrm>
            <a:off x="598100" y="2367575"/>
            <a:ext cx="8222100" cy="2685000"/>
          </a:xfrm>
          <a:prstGeom prst="rect">
            <a:avLst/>
          </a:prstGeom>
        </p:spPr>
        <p:txBody>
          <a:bodyPr anchorCtr="0" anchor="t" bIns="91425" lIns="91425" spcFirstLastPara="1" rIns="91425" wrap="square" tIns="91425">
            <a:normAutofit lnSpcReduction="10000"/>
          </a:bodyPr>
          <a:lstStyle/>
          <a:p>
            <a:pPr indent="-381000" lvl="0" marL="457200" rtl="0" algn="l">
              <a:spcBef>
                <a:spcPts val="0"/>
              </a:spcBef>
              <a:spcAft>
                <a:spcPts val="0"/>
              </a:spcAft>
              <a:buSzPts val="2400"/>
              <a:buChar char="-"/>
            </a:pPr>
            <a:r>
              <a:rPr lang="en" sz="2400"/>
              <a:t>When the direct dialogue is getting too much or is basically done and you want to move on.</a:t>
            </a:r>
            <a:endParaRPr sz="2400"/>
          </a:p>
          <a:p>
            <a:pPr indent="-381000" lvl="0" marL="457200" rtl="0" algn="l">
              <a:spcBef>
                <a:spcPts val="1000"/>
              </a:spcBef>
              <a:spcAft>
                <a:spcPts val="0"/>
              </a:spcAft>
              <a:buSzPts val="2400"/>
              <a:buChar char="-"/>
            </a:pPr>
            <a:r>
              <a:rPr lang="en" sz="2400"/>
              <a:t>To transition to the next scene.</a:t>
            </a:r>
            <a:endParaRPr sz="2400"/>
          </a:p>
          <a:p>
            <a:pPr indent="-381000" lvl="0" marL="457200" rtl="0" algn="l">
              <a:spcBef>
                <a:spcPts val="1000"/>
              </a:spcBef>
              <a:spcAft>
                <a:spcPts val="0"/>
              </a:spcAft>
              <a:buSzPts val="2400"/>
              <a:buChar char="-"/>
            </a:pPr>
            <a:r>
              <a:rPr lang="en" sz="2400"/>
              <a:t>When you feel it works better stylistically.</a:t>
            </a:r>
            <a:endParaRPr sz="2400"/>
          </a:p>
          <a:p>
            <a:pPr indent="-381000" lvl="0" marL="457200" rtl="0" algn="l">
              <a:spcBef>
                <a:spcPts val="1000"/>
              </a:spcBef>
              <a:spcAft>
                <a:spcPts val="1000"/>
              </a:spcAft>
              <a:buSzPts val="2400"/>
              <a:buChar char="-"/>
            </a:pPr>
            <a:r>
              <a:rPr lang="en" sz="2400"/>
              <a:t>When you need to use narrative paraphrasing to shorten the scene and get moving on the plot.</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0"/>
          <p:cNvSpPr txBox="1"/>
          <p:nvPr>
            <p:ph type="title"/>
          </p:nvPr>
        </p:nvSpPr>
        <p:spPr>
          <a:xfrm>
            <a:off x="311700" y="216975"/>
            <a:ext cx="8520600" cy="80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200"/>
              <a:t>What does good dialogue do?</a:t>
            </a:r>
            <a:endParaRPr sz="3200"/>
          </a:p>
          <a:p>
            <a:pPr indent="0" lvl="0" marL="0" rtl="0" algn="l">
              <a:spcBef>
                <a:spcPts val="0"/>
              </a:spcBef>
              <a:spcAft>
                <a:spcPts val="0"/>
              </a:spcAft>
              <a:buSzPts val="990"/>
              <a:buNone/>
            </a:pPr>
            <a:r>
              <a:t/>
            </a:r>
            <a:endParaRPr sz="3200"/>
          </a:p>
        </p:txBody>
      </p:sp>
      <p:sp>
        <p:nvSpPr>
          <p:cNvPr id="130" name="Google Shape;130;p20"/>
          <p:cNvSpPr txBox="1"/>
          <p:nvPr>
            <p:ph idx="1" type="body"/>
          </p:nvPr>
        </p:nvSpPr>
        <p:spPr>
          <a:xfrm>
            <a:off x="311700" y="1229975"/>
            <a:ext cx="3999900" cy="3621000"/>
          </a:xfrm>
          <a:prstGeom prst="rect">
            <a:avLst/>
          </a:prstGeom>
        </p:spPr>
        <p:txBody>
          <a:bodyPr anchorCtr="0" anchor="t" bIns="91425" lIns="91425" spcFirstLastPara="1" rIns="91425" wrap="square" tIns="91425">
            <a:normAutofit lnSpcReduction="20000"/>
          </a:bodyPr>
          <a:lstStyle/>
          <a:p>
            <a:pPr indent="-215900" lvl="0" marL="285750" rtl="0" algn="l">
              <a:spcBef>
                <a:spcPts val="0"/>
              </a:spcBef>
              <a:spcAft>
                <a:spcPts val="0"/>
              </a:spcAft>
              <a:buSzPts val="1600"/>
              <a:buChar char="-"/>
            </a:pPr>
            <a:r>
              <a:rPr lang="en" sz="1600"/>
              <a:t>Reads naturally: this does not mean it reads as real speech sounds, just that it flows well, has good pacing, etc.</a:t>
            </a:r>
            <a:endParaRPr sz="1600"/>
          </a:p>
          <a:p>
            <a:pPr indent="-215900" lvl="0" marL="285750" rtl="0" algn="l">
              <a:spcBef>
                <a:spcPts val="1000"/>
              </a:spcBef>
              <a:spcAft>
                <a:spcPts val="0"/>
              </a:spcAft>
              <a:buSzPts val="1600"/>
              <a:buChar char="-"/>
            </a:pPr>
            <a:r>
              <a:rPr lang="en" sz="1600"/>
              <a:t>Has a good back and forth with other characters.  Readers typically like quick banter that shows reactions and observations in between the speaking (but not so much to bog it down).</a:t>
            </a:r>
            <a:endParaRPr sz="1600"/>
          </a:p>
          <a:p>
            <a:pPr indent="-215900" lvl="0" marL="285750" rtl="0" algn="l">
              <a:spcBef>
                <a:spcPts val="1000"/>
              </a:spcBef>
              <a:spcAft>
                <a:spcPts val="1000"/>
              </a:spcAft>
              <a:buSzPts val="1600"/>
              <a:buChar char="-"/>
            </a:pPr>
            <a:r>
              <a:rPr lang="en" sz="1600"/>
              <a:t>It shows what’s going on, along with telling, so that readers aren’t spoon fed all the details (readers like figuring things out, but don’t make it too obscure or they may not catch it).</a:t>
            </a:r>
            <a:endParaRPr/>
          </a:p>
        </p:txBody>
      </p:sp>
      <p:sp>
        <p:nvSpPr>
          <p:cNvPr id="131" name="Google Shape;131;p20"/>
          <p:cNvSpPr txBox="1"/>
          <p:nvPr>
            <p:ph idx="2" type="body"/>
          </p:nvPr>
        </p:nvSpPr>
        <p:spPr>
          <a:xfrm>
            <a:off x="4832400" y="1229975"/>
            <a:ext cx="3999900" cy="3621000"/>
          </a:xfrm>
          <a:prstGeom prst="rect">
            <a:avLst/>
          </a:prstGeom>
        </p:spPr>
        <p:txBody>
          <a:bodyPr anchorCtr="0" anchor="t" bIns="91425" lIns="91425" spcFirstLastPara="1" rIns="91425" wrap="square" tIns="91425">
            <a:normAutofit lnSpcReduction="10000"/>
          </a:bodyPr>
          <a:lstStyle/>
          <a:p>
            <a:pPr indent="-215900" lvl="0" marL="171450" rtl="0" algn="l">
              <a:spcBef>
                <a:spcPts val="0"/>
              </a:spcBef>
              <a:spcAft>
                <a:spcPts val="0"/>
              </a:spcAft>
              <a:buSzPts val="1600"/>
              <a:buChar char="-"/>
            </a:pPr>
            <a:r>
              <a:rPr lang="en" sz="1600"/>
              <a:t>It makes characters sound distinct and unique from each other (and doesn’t mix them up while doing so).</a:t>
            </a:r>
            <a:endParaRPr sz="1600"/>
          </a:p>
          <a:p>
            <a:pPr indent="-215900" lvl="0" marL="171450" rtl="0" algn="l">
              <a:spcBef>
                <a:spcPts val="1000"/>
              </a:spcBef>
              <a:spcAft>
                <a:spcPts val="1000"/>
              </a:spcAft>
              <a:buSzPts val="1600"/>
              <a:buChar char="-"/>
            </a:pPr>
            <a:r>
              <a:rPr lang="en" sz="1600"/>
              <a:t>Always lets the reader know who is speaking with each dialogue (no guesswork or having to go back to the last dialogue tag to figure it out) through a variety of dialogue tags, speaking indicators (giving reference to speakers in the dialogue itself), and narrative descriptors (action or description between the spoken portions).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35" name="Shape 135"/>
        <p:cNvGrpSpPr/>
        <p:nvPr/>
      </p:nvGrpSpPr>
      <p:grpSpPr>
        <a:xfrm>
          <a:off x="0" y="0"/>
          <a:ext cx="0" cy="0"/>
          <a:chOff x="0" y="0"/>
          <a:chExt cx="0" cy="0"/>
        </a:xfrm>
      </p:grpSpPr>
      <p:sp>
        <p:nvSpPr>
          <p:cNvPr id="136" name="Google Shape;136;p21"/>
          <p:cNvSpPr txBox="1"/>
          <p:nvPr>
            <p:ph type="title"/>
          </p:nvPr>
        </p:nvSpPr>
        <p:spPr>
          <a:xfrm>
            <a:off x="311700" y="216975"/>
            <a:ext cx="8520600" cy="80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200"/>
              <a:t>What does good dialogue </a:t>
            </a:r>
            <a:r>
              <a:rPr b="1" lang="en" sz="3200"/>
              <a:t>not</a:t>
            </a:r>
            <a:r>
              <a:rPr lang="en" sz="3200"/>
              <a:t> do?</a:t>
            </a:r>
            <a:endParaRPr sz="3200"/>
          </a:p>
          <a:p>
            <a:pPr indent="0" lvl="0" marL="0" rtl="0" algn="l">
              <a:spcBef>
                <a:spcPts val="0"/>
              </a:spcBef>
              <a:spcAft>
                <a:spcPts val="0"/>
              </a:spcAft>
              <a:buSzPts val="990"/>
              <a:buNone/>
            </a:pPr>
            <a:r>
              <a:t/>
            </a:r>
            <a:endParaRPr sz="3200"/>
          </a:p>
        </p:txBody>
      </p:sp>
      <p:sp>
        <p:nvSpPr>
          <p:cNvPr id="137" name="Google Shape;137;p21"/>
          <p:cNvSpPr txBox="1"/>
          <p:nvPr>
            <p:ph idx="1" type="body"/>
          </p:nvPr>
        </p:nvSpPr>
        <p:spPr>
          <a:xfrm>
            <a:off x="311700" y="1229975"/>
            <a:ext cx="3999900" cy="3729600"/>
          </a:xfrm>
          <a:prstGeom prst="rect">
            <a:avLst/>
          </a:prstGeom>
        </p:spPr>
        <p:txBody>
          <a:bodyPr anchorCtr="0" anchor="t" bIns="91425" lIns="91425" spcFirstLastPara="1" rIns="91425" wrap="square" tIns="91425">
            <a:normAutofit lnSpcReduction="10000"/>
          </a:bodyPr>
          <a:lstStyle/>
          <a:p>
            <a:pPr indent="-330200" lvl="0" marL="457200" rtl="0" algn="l">
              <a:spcBef>
                <a:spcPts val="0"/>
              </a:spcBef>
              <a:spcAft>
                <a:spcPts val="0"/>
              </a:spcAft>
              <a:buClr>
                <a:srgbClr val="000000"/>
              </a:buClr>
              <a:buSzPts val="1600"/>
              <a:buChar char="-"/>
            </a:pPr>
            <a:r>
              <a:rPr lang="en" sz="1600">
                <a:solidFill>
                  <a:srgbClr val="000000"/>
                </a:solidFill>
              </a:rPr>
              <a:t>It doesn’t have long, blockly sections of talking, especially in short stories.  Yes, there are authors that do this, but this is often a turnoff for readers.</a:t>
            </a:r>
            <a:endParaRPr sz="1600">
              <a:solidFill>
                <a:srgbClr val="000000"/>
              </a:solidFill>
            </a:endParaRPr>
          </a:p>
          <a:p>
            <a:pPr indent="-330200" lvl="0" marL="457200" rtl="0" algn="l">
              <a:spcBef>
                <a:spcPts val="1000"/>
              </a:spcBef>
              <a:spcAft>
                <a:spcPts val="0"/>
              </a:spcAft>
              <a:buClr>
                <a:srgbClr val="000000"/>
              </a:buClr>
              <a:buSzPts val="1600"/>
              <a:buChar char="-"/>
            </a:pPr>
            <a:r>
              <a:rPr lang="en" sz="1600">
                <a:solidFill>
                  <a:srgbClr val="000000"/>
                </a:solidFill>
              </a:rPr>
              <a:t>It doesn’t follow a formula or use the same type of sentences over and over (such as having each character do an action after speaking).</a:t>
            </a:r>
            <a:endParaRPr sz="1600">
              <a:solidFill>
                <a:srgbClr val="000000"/>
              </a:solidFill>
            </a:endParaRPr>
          </a:p>
          <a:p>
            <a:pPr indent="-330200" lvl="0" marL="457200" rtl="0" algn="l">
              <a:spcBef>
                <a:spcPts val="1000"/>
              </a:spcBef>
              <a:spcAft>
                <a:spcPts val="1000"/>
              </a:spcAft>
              <a:buClr>
                <a:srgbClr val="000000"/>
              </a:buClr>
              <a:buSzPts val="1600"/>
              <a:buChar char="-"/>
            </a:pPr>
            <a:r>
              <a:rPr lang="en" sz="1600">
                <a:solidFill>
                  <a:srgbClr val="000000"/>
                </a:solidFill>
              </a:rPr>
              <a:t>It doesn’t give useless, redundant, or repetitive information.  An occasional emphasis is fine, but don’t hammer it in.</a:t>
            </a:r>
            <a:endParaRPr sz="1600">
              <a:solidFill>
                <a:srgbClr val="000000"/>
              </a:solidFill>
            </a:endParaRPr>
          </a:p>
        </p:txBody>
      </p:sp>
      <p:sp>
        <p:nvSpPr>
          <p:cNvPr id="138" name="Google Shape;138;p21"/>
          <p:cNvSpPr txBox="1"/>
          <p:nvPr>
            <p:ph idx="2" type="body"/>
          </p:nvPr>
        </p:nvSpPr>
        <p:spPr>
          <a:xfrm>
            <a:off x="4832400" y="1229975"/>
            <a:ext cx="3999900" cy="37296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Clr>
                <a:srgbClr val="000000"/>
              </a:buClr>
              <a:buSzPts val="1600"/>
              <a:buChar char="-"/>
            </a:pPr>
            <a:r>
              <a:rPr lang="en" sz="1600">
                <a:solidFill>
                  <a:srgbClr val="000000"/>
                </a:solidFill>
              </a:rPr>
              <a:t>It doesn’t use dialogue tags with every dialogue (also, doesn’t use the same type of dialogue tags over and over again).</a:t>
            </a:r>
            <a:endParaRPr sz="1600">
              <a:solidFill>
                <a:srgbClr val="000000"/>
              </a:solidFill>
            </a:endParaRPr>
          </a:p>
          <a:p>
            <a:pPr indent="-330200" lvl="0" marL="457200" rtl="0" algn="l">
              <a:spcBef>
                <a:spcPts val="1000"/>
              </a:spcBef>
              <a:spcAft>
                <a:spcPts val="0"/>
              </a:spcAft>
              <a:buClr>
                <a:srgbClr val="000000"/>
              </a:buClr>
              <a:buSzPts val="1600"/>
              <a:buChar char="-"/>
            </a:pPr>
            <a:r>
              <a:rPr lang="en" sz="1600">
                <a:solidFill>
                  <a:srgbClr val="000000"/>
                </a:solidFill>
              </a:rPr>
              <a:t>It doesn’t get bogged down in greetings or goodbyes (think of how TV shows cut them off to get to the meat of things).</a:t>
            </a:r>
            <a:endParaRPr sz="1600">
              <a:solidFill>
                <a:srgbClr val="000000"/>
              </a:solidFill>
            </a:endParaRPr>
          </a:p>
          <a:p>
            <a:pPr indent="-330200" lvl="0" marL="457200" rtl="0" algn="l">
              <a:spcBef>
                <a:spcPts val="1000"/>
              </a:spcBef>
              <a:spcAft>
                <a:spcPts val="1000"/>
              </a:spcAft>
              <a:buClr>
                <a:srgbClr val="000000"/>
              </a:buClr>
              <a:buSzPts val="1600"/>
              <a:buChar char="-"/>
            </a:pPr>
            <a:r>
              <a:rPr lang="en" sz="1600">
                <a:solidFill>
                  <a:srgbClr val="000000"/>
                </a:solidFill>
              </a:rPr>
              <a:t>It doesn’t sound cheesy with cliches or super suave sayings that people rarely say in real life.</a:t>
            </a:r>
            <a:endParaRPr sz="160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42" name="Shape 142"/>
        <p:cNvGrpSpPr/>
        <p:nvPr/>
      </p:nvGrpSpPr>
      <p:grpSpPr>
        <a:xfrm>
          <a:off x="0" y="0"/>
          <a:ext cx="0" cy="0"/>
          <a:chOff x="0" y="0"/>
          <a:chExt cx="0" cy="0"/>
        </a:xfrm>
      </p:grpSpPr>
      <p:sp>
        <p:nvSpPr>
          <p:cNvPr id="143" name="Google Shape;143;p22"/>
          <p:cNvSpPr txBox="1"/>
          <p:nvPr>
            <p:ph type="title"/>
          </p:nvPr>
        </p:nvSpPr>
        <p:spPr>
          <a:xfrm>
            <a:off x="311700" y="126425"/>
            <a:ext cx="8520600" cy="891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500"/>
              <a:t>Tips on how to write good dialogue:</a:t>
            </a:r>
            <a:endParaRPr sz="3500"/>
          </a:p>
        </p:txBody>
      </p:sp>
      <p:sp>
        <p:nvSpPr>
          <p:cNvPr id="144" name="Google Shape;144;p22"/>
          <p:cNvSpPr txBox="1"/>
          <p:nvPr>
            <p:ph idx="1" type="body"/>
          </p:nvPr>
        </p:nvSpPr>
        <p:spPr>
          <a:xfrm>
            <a:off x="311600" y="929900"/>
            <a:ext cx="8520600" cy="3967500"/>
          </a:xfrm>
          <a:prstGeom prst="rect">
            <a:avLst/>
          </a:prstGeom>
        </p:spPr>
        <p:txBody>
          <a:bodyPr anchorCtr="0" anchor="t" bIns="91425" lIns="91425" spcFirstLastPara="1" rIns="91425" wrap="square" tIns="91425">
            <a:noAutofit/>
          </a:bodyPr>
          <a:lstStyle/>
          <a:p>
            <a:pPr indent="-355600" lvl="0" marL="114300" rtl="0" algn="l">
              <a:spcBef>
                <a:spcPts val="0"/>
              </a:spcBef>
              <a:spcAft>
                <a:spcPts val="0"/>
              </a:spcAft>
              <a:buClr>
                <a:srgbClr val="000000"/>
              </a:buClr>
              <a:buSzPts val="2000"/>
              <a:buChar char="-"/>
            </a:pPr>
            <a:r>
              <a:rPr lang="en" sz="2000">
                <a:solidFill>
                  <a:srgbClr val="000000"/>
                </a:solidFill>
              </a:rPr>
              <a:t>Read your favorite authors and pay attention to how they shape their writing.  The pacing of the dialogue (the length, the back and forth between characters, the dialogue to narrative ratio).  Their use/lack of greetings/endings.  How they use dialogue tags or action descriptions bordering the dialogues.  Really analyze how they are writing dialogue.</a:t>
            </a:r>
            <a:endParaRPr sz="2000">
              <a:solidFill>
                <a:srgbClr val="000000"/>
              </a:solidFill>
            </a:endParaRPr>
          </a:p>
          <a:p>
            <a:pPr indent="-355600" lvl="0" marL="114300" rtl="0" algn="l">
              <a:spcBef>
                <a:spcPts val="1000"/>
              </a:spcBef>
              <a:spcAft>
                <a:spcPts val="0"/>
              </a:spcAft>
              <a:buClr>
                <a:srgbClr val="000000"/>
              </a:buClr>
              <a:buSzPts val="2000"/>
              <a:buChar char="-"/>
            </a:pPr>
            <a:r>
              <a:rPr lang="en" sz="2000">
                <a:solidFill>
                  <a:srgbClr val="000000"/>
                </a:solidFill>
              </a:rPr>
              <a:t>Read your own dialogue out loud.  Does it sound believable?  Not “realistic” to real life, but believable in the context of your story?          Does it flow well, or do you get stuck in places?  Does it pace well between dialogue and description, or does the dialogue                           get lost in too much narrative?</a:t>
            </a:r>
            <a:endParaRPr sz="200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txBox="1"/>
          <p:nvPr>
            <p:ph type="title"/>
          </p:nvPr>
        </p:nvSpPr>
        <p:spPr>
          <a:xfrm>
            <a:off x="265500" y="140450"/>
            <a:ext cx="4045200" cy="24312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Making your characters sound </a:t>
            </a:r>
            <a:r>
              <a:rPr lang="en"/>
              <a:t>distinct</a:t>
            </a:r>
            <a:r>
              <a:rPr lang="en"/>
              <a:t> from each other</a:t>
            </a:r>
            <a:endParaRPr/>
          </a:p>
        </p:txBody>
      </p:sp>
      <p:sp>
        <p:nvSpPr>
          <p:cNvPr id="150" name="Google Shape;150;p23"/>
          <p:cNvSpPr txBox="1"/>
          <p:nvPr>
            <p:ph idx="1" type="subTitle"/>
          </p:nvPr>
        </p:nvSpPr>
        <p:spPr>
          <a:xfrm>
            <a:off x="112375" y="2571750"/>
            <a:ext cx="4326300" cy="24708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t>A sign of a new or amateur writer is all the characters sounds the same, usually it’s just  like the author.  They all speak the same way, use the same slang and word phrasing, even the pacing of the sentences are similar, but your characters should be diverse to keep readers pulled in to your story.  They need to sound different from each other.</a:t>
            </a:r>
            <a:endParaRPr/>
          </a:p>
        </p:txBody>
      </p:sp>
      <p:sp>
        <p:nvSpPr>
          <p:cNvPr id="151" name="Google Shape;151;p23"/>
          <p:cNvSpPr txBox="1"/>
          <p:nvPr>
            <p:ph idx="2" type="body"/>
          </p:nvPr>
        </p:nvSpPr>
        <p:spPr>
          <a:xfrm>
            <a:off x="4572000" y="140450"/>
            <a:ext cx="4572000" cy="5003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to make your characters unique:</a:t>
            </a:r>
            <a:endParaRPr/>
          </a:p>
          <a:p>
            <a:pPr indent="-342900" lvl="0" marL="228600" rtl="0" algn="l">
              <a:spcBef>
                <a:spcPts val="1200"/>
              </a:spcBef>
              <a:spcAft>
                <a:spcPts val="0"/>
              </a:spcAft>
              <a:buSzPts val="1800"/>
              <a:buChar char="-"/>
            </a:pPr>
            <a:r>
              <a:rPr lang="en"/>
              <a:t>Give characters </a:t>
            </a:r>
            <a:r>
              <a:rPr lang="en"/>
              <a:t>distinct</a:t>
            </a:r>
            <a:r>
              <a:rPr lang="en"/>
              <a:t> sounding ways of speaking according to their age, gender, and culture.  This can include general words used, slang, different languages, tone, sentence pacing, etc.</a:t>
            </a:r>
            <a:endParaRPr/>
          </a:p>
          <a:p>
            <a:pPr indent="-342900" lvl="0" marL="228600" rtl="0" algn="l">
              <a:spcBef>
                <a:spcPts val="0"/>
              </a:spcBef>
              <a:spcAft>
                <a:spcPts val="0"/>
              </a:spcAft>
              <a:buSzPts val="1800"/>
              <a:buChar char="-"/>
            </a:pPr>
            <a:r>
              <a:rPr lang="en"/>
              <a:t>Structure dialogue different between different characters.  Maybe Jo always talks in short sentences, but Renny talks in long run-ons.  Maybe Dania habitually leaves off the subject of sentences. Maybe Mom always call her Josephina, but everyone else calls her Jo.</a:t>
            </a:r>
            <a:endParaRPr/>
          </a:p>
          <a:p>
            <a:pPr indent="0" lvl="0" marL="0" rtl="0" algn="l">
              <a:spcBef>
                <a:spcPts val="1200"/>
              </a:spcBef>
              <a:spcAft>
                <a:spcPts val="1200"/>
              </a:spcAft>
              <a:buNone/>
            </a:pPr>
            <a:r>
              <a:rPr lang="en"/>
              <a:t>How can you do this with your characters?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4"/>
          <p:cNvSpPr txBox="1"/>
          <p:nvPr>
            <p:ph type="title"/>
          </p:nvPr>
        </p:nvSpPr>
        <p:spPr>
          <a:xfrm>
            <a:off x="154975" y="125"/>
            <a:ext cx="8787600" cy="514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Some Warnings: </a:t>
            </a:r>
            <a:endParaRPr/>
          </a:p>
          <a:p>
            <a:pPr indent="0" lvl="0" marL="0" rtl="0" algn="l">
              <a:spcBef>
                <a:spcPts val="1000"/>
              </a:spcBef>
              <a:spcAft>
                <a:spcPts val="0"/>
              </a:spcAft>
              <a:buNone/>
            </a:pPr>
            <a:r>
              <a:rPr lang="en" sz="1800"/>
              <a:t>-</a:t>
            </a:r>
            <a:r>
              <a:rPr lang="en" sz="1800"/>
              <a:t>Don’t use unique dialogues to the point of distraction or annoyance.  It can turn readers off to your work and they may stop reading if it’s too much.   Said is the standard, and it’s just fine to use because most readers expect it to be there.</a:t>
            </a:r>
            <a:endParaRPr sz="1800"/>
          </a:p>
          <a:p>
            <a:pPr indent="0" lvl="0" marL="0" rtl="0" algn="l">
              <a:spcBef>
                <a:spcPts val="1000"/>
              </a:spcBef>
              <a:spcAft>
                <a:spcPts val="0"/>
              </a:spcAft>
              <a:buNone/>
            </a:pPr>
            <a:r>
              <a:rPr lang="en" sz="1800"/>
              <a:t>-Don’t have that characters say their phrase, like “Got’cha!” every single time we see them, or “Umm,” every other sentence.  Just a little flair here and there does the trick. </a:t>
            </a:r>
            <a:endParaRPr sz="1800"/>
          </a:p>
          <a:p>
            <a:pPr indent="0" lvl="0" marL="0" rtl="0" algn="l">
              <a:spcBef>
                <a:spcPts val="1000"/>
              </a:spcBef>
              <a:spcAft>
                <a:spcPts val="0"/>
              </a:spcAft>
              <a:buNone/>
            </a:pPr>
            <a:r>
              <a:rPr lang="en" sz="1800"/>
              <a:t>-Don’t use... stylistic ticks…. all... the time…  Again, less is more.  Use them sparingly.</a:t>
            </a:r>
            <a:endParaRPr sz="1800"/>
          </a:p>
          <a:p>
            <a:pPr indent="0" lvl="0" marL="0" rtl="0" algn="l">
              <a:spcBef>
                <a:spcPts val="1000"/>
              </a:spcBef>
              <a:spcAft>
                <a:spcPts val="0"/>
              </a:spcAft>
              <a:buNone/>
            </a:pPr>
            <a:r>
              <a:rPr lang="en" sz="1800"/>
              <a:t>-Don’t write dialogue phonetically to the point of obscuring the meaning or distraction, such as “I’m goin tuh!  Jus you wai an see.”  Again, just a little will give the feeling without distraction.  “I’m goin’ to! Just you wait an’ see.”</a:t>
            </a:r>
            <a:endParaRPr sz="1800"/>
          </a:p>
          <a:p>
            <a:pPr indent="0" lvl="0" marL="0" rtl="0" algn="l">
              <a:spcBef>
                <a:spcPts val="1000"/>
              </a:spcBef>
              <a:spcAft>
                <a:spcPts val="1000"/>
              </a:spcAft>
              <a:buNone/>
            </a:pPr>
            <a:r>
              <a:rPr lang="en" sz="1800"/>
              <a:t>-For writing a dialect or accent, usually just a few small indications are all the reader needs to get the sound of the character working in their head.  Narrative types of description work really well too: Michel leaned in, his voice thick with a distinct French accent, but that added to his mystique. “I’d love to see more of you, </a:t>
            </a:r>
            <a:r>
              <a:rPr i="1" lang="en" sz="1800"/>
              <a:t>cherie</a:t>
            </a:r>
            <a:r>
              <a:rPr lang="en" sz="1800"/>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