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aleway"/>
      <p:regular r:id="rId16"/>
      <p:bold r:id="rId17"/>
      <p:italic r:id="rId18"/>
      <p:boldItalic r:id="rId19"/>
    </p:embeddedFont>
    <p:embeddedFont>
      <p:font typeface="Source Sans Pro"/>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SansPro-regular.fntdata"/><Relationship Id="rId11" Type="http://schemas.openxmlformats.org/officeDocument/2006/relationships/slide" Target="slides/slide6.xml"/><Relationship Id="rId22" Type="http://schemas.openxmlformats.org/officeDocument/2006/relationships/font" Target="fonts/SourceSansPro-italic.fntdata"/><Relationship Id="rId10" Type="http://schemas.openxmlformats.org/officeDocument/2006/relationships/slide" Target="slides/slide5.xml"/><Relationship Id="rId21" Type="http://schemas.openxmlformats.org/officeDocument/2006/relationships/font" Target="fonts/SourceSansPro-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SourceSansPr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aleway-bold.fntdata"/><Relationship Id="rId16" Type="http://schemas.openxmlformats.org/officeDocument/2006/relationships/font" Target="fonts/Raleway-regular.fntdata"/><Relationship Id="rId5" Type="http://schemas.openxmlformats.org/officeDocument/2006/relationships/notesMaster" Target="notesMasters/notesMaster1.xml"/><Relationship Id="rId19" Type="http://schemas.openxmlformats.org/officeDocument/2006/relationships/font" Target="fonts/Raleway-boldItalic.fntdata"/><Relationship Id="rId6" Type="http://schemas.openxmlformats.org/officeDocument/2006/relationships/slide" Target="slides/slide1.xml"/><Relationship Id="rId18" Type="http://schemas.openxmlformats.org/officeDocument/2006/relationships/font" Target="fonts/Raleway-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cc856c7fd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cc856c7fd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cbb8313148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cbb8313148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cbb8313148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cbb8313148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cbb8313148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cbb8313148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cbb8313148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cbb8313148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cbb8313148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cbb8313148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cbb8313148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cbb8313148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cbb8313148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cbb8313148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cbb8313148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cbb8313148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485875" y="264475"/>
            <a:ext cx="8183700" cy="14736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2" name="Google Shape;12;p2"/>
          <p:cNvSpPr txBox="1"/>
          <p:nvPr>
            <p:ph idx="1" type="subTitle"/>
          </p:nvPr>
        </p:nvSpPr>
        <p:spPr>
          <a:xfrm>
            <a:off x="485875" y="1738075"/>
            <a:ext cx="8183700" cy="861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485875" y="1714500"/>
            <a:ext cx="8183700" cy="785700"/>
          </a:xfrm>
          <a:prstGeom prst="rect">
            <a:avLst/>
          </a:prstGeom>
        </p:spPr>
        <p:txBody>
          <a:bodyPr anchorCtr="0" anchor="b"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7" name="Google Shape;17;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0" name="Google Shape;20;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 name="Google Shape;21;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9" name="Google Shape;29;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34" name="Shape 34"/>
        <p:cNvGrpSpPr/>
        <p:nvPr/>
      </p:nvGrpSpPr>
      <p:grpSpPr>
        <a:xfrm>
          <a:off x="0" y="0"/>
          <a:ext cx="0" cy="0"/>
          <a:chOff x="0" y="0"/>
          <a:chExt cx="0" cy="0"/>
        </a:xfrm>
      </p:grpSpPr>
      <p:sp>
        <p:nvSpPr>
          <p:cNvPr id="35" name="Google Shape;35;p8"/>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6" name="Google Shape;36;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 name="Google Shape;39;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0" name="Google Shape;40;p9"/>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1" name="Google Shape;41;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3" name="Google Shape;43;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6" name="Google Shape;46;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1"/>
          <p:cNvSpPr txBox="1"/>
          <p:nvPr>
            <p:ph hasCustomPrompt="1" type="title"/>
          </p:nvPr>
        </p:nvSpPr>
        <p:spPr>
          <a:xfrm>
            <a:off x="311700" y="743001"/>
            <a:ext cx="8520600" cy="200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p:nvPr>
            <p:ph idx="1" type="body"/>
          </p:nvPr>
        </p:nvSpPr>
        <p:spPr>
          <a:xfrm>
            <a:off x="311700" y="2845182"/>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l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indent="-317500" lvl="1" marL="914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indent="-317500" lvl="2" marL="1371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indent="-317500" lvl="3" marL="1828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indent="-317500" lvl="4" marL="22860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indent="-317500" lvl="5" marL="27432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indent="-317500" lvl="6" marL="3200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indent="-317500" lvl="7" marL="3657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indent="-317500" lvl="8" marL="4114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hyperlink" Target="https://en.wikipedia.org/wiki/Narrative" TargetMode="External"/><Relationship Id="rId4" Type="http://schemas.openxmlformats.org/officeDocument/2006/relationships/hyperlink" Target="https://en.wikipedia.org/wiki/Setting_(narrative)" TargetMode="External"/><Relationship Id="rId10" Type="http://schemas.openxmlformats.org/officeDocument/2006/relationships/hyperlink" Target="https://en.wikipedia.org/wiki/Backstory" TargetMode="External"/><Relationship Id="rId9" Type="http://schemas.openxmlformats.org/officeDocument/2006/relationships/hyperlink" Target="https://en.wikipedia.org/wiki/In-universe" TargetMode="External"/><Relationship Id="rId5" Type="http://schemas.openxmlformats.org/officeDocument/2006/relationships/hyperlink" Target="https://en.wikipedia.org/wiki/Backstory" TargetMode="External"/><Relationship Id="rId6" Type="http://schemas.openxmlformats.org/officeDocument/2006/relationships/hyperlink" Target="https://en.wikipedia.org/wiki/Worldbuilding" TargetMode="External"/><Relationship Id="rId7" Type="http://schemas.openxmlformats.org/officeDocument/2006/relationships/hyperlink" Target="https://en.wikipedia.org/wiki/Dialogue_in_writing" TargetMode="External"/><Relationship Id="rId8" Type="http://schemas.openxmlformats.org/officeDocument/2006/relationships/hyperlink" Target="https://en.wikipedia.org/wiki/Flashback_(narrativ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485875" y="264475"/>
            <a:ext cx="8183700" cy="1473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What makes a story?</a:t>
            </a:r>
            <a:endParaRPr/>
          </a:p>
        </p:txBody>
      </p:sp>
      <p:sp>
        <p:nvSpPr>
          <p:cNvPr id="59" name="Google Shape;59;p13"/>
          <p:cNvSpPr txBox="1"/>
          <p:nvPr>
            <p:ph idx="1" type="subTitle"/>
          </p:nvPr>
        </p:nvSpPr>
        <p:spPr>
          <a:xfrm>
            <a:off x="485875" y="1131325"/>
            <a:ext cx="8183700" cy="13977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t>You might be tempted to list things like characters, background, inciting incident, rising complications, climax and resolution, and while those are technically true, this isn’t a literature class.  It’s good to know those things, but in creative writing you look at stories in a completely different way.</a:t>
            </a:r>
            <a:endParaRPr/>
          </a:p>
        </p:txBody>
      </p:sp>
      <p:sp>
        <p:nvSpPr>
          <p:cNvPr id="60" name="Google Shape;60;p13"/>
          <p:cNvSpPr txBox="1"/>
          <p:nvPr>
            <p:ph idx="1" type="subTitle"/>
          </p:nvPr>
        </p:nvSpPr>
        <p:spPr>
          <a:xfrm>
            <a:off x="270925" y="2897950"/>
            <a:ext cx="8613600" cy="19632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a:solidFill>
                  <a:srgbClr val="F3F3F3"/>
                </a:solidFill>
              </a:rPr>
              <a:t>Stories are, at their most basic, made up of narrative and dialogue.</a:t>
            </a:r>
            <a:endParaRPr>
              <a:solidFill>
                <a:srgbClr val="F3F3F3"/>
              </a:solidFill>
            </a:endParaRPr>
          </a:p>
          <a:p>
            <a:pPr indent="0" lvl="0" marL="0" rtl="0" algn="ctr">
              <a:spcBef>
                <a:spcPts val="0"/>
              </a:spcBef>
              <a:spcAft>
                <a:spcPts val="0"/>
              </a:spcAft>
              <a:buNone/>
            </a:pPr>
            <a:r>
              <a:t/>
            </a:r>
            <a:endParaRPr>
              <a:solidFill>
                <a:srgbClr val="F3F3F3"/>
              </a:solidFill>
            </a:endParaRPr>
          </a:p>
          <a:p>
            <a:pPr indent="0" lvl="0" marL="0" rtl="0" algn="ctr">
              <a:spcBef>
                <a:spcPts val="0"/>
              </a:spcBef>
              <a:spcAft>
                <a:spcPts val="0"/>
              </a:spcAft>
              <a:buNone/>
            </a:pPr>
            <a:r>
              <a:rPr lang="en">
                <a:solidFill>
                  <a:srgbClr val="F3F3F3"/>
                </a:solidFill>
              </a:rPr>
              <a:t>Dig a little deeper and you get exposition and direct action.</a:t>
            </a:r>
            <a:endParaRPr>
              <a:solidFill>
                <a:srgbClr val="F3F3F3"/>
              </a:solidFill>
            </a:endParaRPr>
          </a:p>
          <a:p>
            <a:pPr indent="0" lvl="0" marL="0" rtl="0" algn="ctr">
              <a:spcBef>
                <a:spcPts val="0"/>
              </a:spcBef>
              <a:spcAft>
                <a:spcPts val="0"/>
              </a:spcAft>
              <a:buNone/>
            </a:pPr>
            <a:r>
              <a:t/>
            </a:r>
            <a:endParaRPr>
              <a:solidFill>
                <a:srgbClr val="F3F3F3"/>
              </a:solidFill>
            </a:endParaRPr>
          </a:p>
          <a:p>
            <a:pPr indent="0" lvl="0" marL="0" rtl="0" algn="ctr">
              <a:spcBef>
                <a:spcPts val="0"/>
              </a:spcBef>
              <a:spcAft>
                <a:spcPts val="0"/>
              </a:spcAft>
              <a:buNone/>
            </a:pPr>
            <a:r>
              <a:rPr lang="en">
                <a:solidFill>
                  <a:srgbClr val="F3F3F3"/>
                </a:solidFill>
              </a:rPr>
              <a:t>These are the things you’re going to learn about today. </a:t>
            </a:r>
            <a:endParaRPr>
              <a:solidFill>
                <a:srgbClr val="F3F3F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ctrTitle"/>
          </p:nvPr>
        </p:nvSpPr>
        <p:spPr>
          <a:xfrm>
            <a:off x="485875" y="264475"/>
            <a:ext cx="8183700" cy="1473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5600"/>
              <a:t>Exposition </a:t>
            </a:r>
            <a:endParaRPr sz="5600"/>
          </a:p>
        </p:txBody>
      </p:sp>
      <p:sp>
        <p:nvSpPr>
          <p:cNvPr id="66" name="Google Shape;66;p14"/>
          <p:cNvSpPr txBox="1"/>
          <p:nvPr>
            <p:ph idx="1" type="subTitle"/>
          </p:nvPr>
        </p:nvSpPr>
        <p:spPr>
          <a:xfrm>
            <a:off x="393800" y="3120750"/>
            <a:ext cx="8183700" cy="1794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900">
                <a:solidFill>
                  <a:srgbClr val="D9D9D9"/>
                </a:solidFill>
              </a:rPr>
              <a:t>Getting necessary information to</a:t>
            </a:r>
            <a:endParaRPr sz="2900">
              <a:solidFill>
                <a:srgbClr val="D9D9D9"/>
              </a:solidFill>
            </a:endParaRPr>
          </a:p>
          <a:p>
            <a:pPr indent="0" lvl="0" marL="0" rtl="0" algn="ctr">
              <a:spcBef>
                <a:spcPts val="0"/>
              </a:spcBef>
              <a:spcAft>
                <a:spcPts val="0"/>
              </a:spcAft>
              <a:buNone/>
            </a:pPr>
            <a:r>
              <a:rPr lang="en" sz="2900">
                <a:solidFill>
                  <a:srgbClr val="D9D9D9"/>
                </a:solidFill>
              </a:rPr>
              <a:t>your readers without overloading</a:t>
            </a:r>
            <a:endParaRPr sz="2900">
              <a:solidFill>
                <a:srgbClr val="D9D9D9"/>
              </a:solidFill>
            </a:endParaRPr>
          </a:p>
          <a:p>
            <a:pPr indent="0" lvl="0" marL="0" rtl="0" algn="ctr">
              <a:spcBef>
                <a:spcPts val="0"/>
              </a:spcBef>
              <a:spcAft>
                <a:spcPts val="0"/>
              </a:spcAft>
              <a:buNone/>
            </a:pPr>
            <a:r>
              <a:rPr lang="en" sz="2900">
                <a:solidFill>
                  <a:srgbClr val="D9D9D9"/>
                </a:solidFill>
              </a:rPr>
              <a:t>o</a:t>
            </a:r>
            <a:r>
              <a:rPr lang="en" sz="2900">
                <a:solidFill>
                  <a:srgbClr val="D9D9D9"/>
                </a:solidFill>
              </a:rPr>
              <a:t>r boring them to death.</a:t>
            </a:r>
            <a:endParaRPr sz="2900">
              <a:solidFill>
                <a:srgbClr val="D9D9D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311700" y="-81850"/>
            <a:ext cx="8520600" cy="1387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One of the most common forms of exposition is narrative exposition, but what exactly is that?</a:t>
            </a:r>
            <a:endParaRPr/>
          </a:p>
          <a:p>
            <a:pPr indent="0" lvl="0" marL="0" rtl="0" algn="ctr">
              <a:spcBef>
                <a:spcPts val="0"/>
              </a:spcBef>
              <a:spcAft>
                <a:spcPts val="0"/>
              </a:spcAft>
              <a:buNone/>
            </a:pPr>
            <a:r>
              <a:rPr lang="en"/>
              <a:t>Let’s break down the words themselves:</a:t>
            </a:r>
            <a:endParaRPr/>
          </a:p>
        </p:txBody>
      </p:sp>
      <p:sp>
        <p:nvSpPr>
          <p:cNvPr id="72" name="Google Shape;72;p15"/>
          <p:cNvSpPr txBox="1"/>
          <p:nvPr>
            <p:ph idx="1" type="body"/>
          </p:nvPr>
        </p:nvSpPr>
        <p:spPr>
          <a:xfrm>
            <a:off x="311700" y="1456500"/>
            <a:ext cx="3999900" cy="363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NARRATIVE</a:t>
            </a:r>
            <a:endParaRPr/>
          </a:p>
          <a:p>
            <a:pPr indent="0" lvl="0" marL="0" rtl="0" algn="l">
              <a:spcBef>
                <a:spcPts val="1200"/>
              </a:spcBef>
              <a:spcAft>
                <a:spcPts val="0"/>
              </a:spcAft>
              <a:buNone/>
            </a:pPr>
            <a:r>
              <a:rPr lang="en"/>
              <a:t>This is information coming from the narrator of the story, not the  characters.  Dialogue, or “Speaking parts” is what comes from the characters.  Everything else, everything outside of direct quotations, comes from the narrator of the story.  </a:t>
            </a:r>
            <a:endParaRPr/>
          </a:p>
          <a:p>
            <a:pPr indent="0" lvl="0" marL="0" rtl="0" algn="l">
              <a:spcBef>
                <a:spcPts val="1200"/>
              </a:spcBef>
              <a:spcAft>
                <a:spcPts val="1200"/>
              </a:spcAft>
              <a:buNone/>
            </a:pPr>
            <a:r>
              <a:rPr lang="en"/>
              <a:t>The narrator can be one of the characters in the story (such as with first or second person point of views), but often they are unconnected to the actual story and are just reporting things to the reader (such as with third person </a:t>
            </a:r>
            <a:r>
              <a:rPr lang="en"/>
              <a:t>point</a:t>
            </a:r>
            <a:r>
              <a:rPr lang="en"/>
              <a:t> of view, the most commonly used point of view in writing).</a:t>
            </a:r>
            <a:endParaRPr/>
          </a:p>
        </p:txBody>
      </p:sp>
      <p:sp>
        <p:nvSpPr>
          <p:cNvPr id="73" name="Google Shape;73;p15"/>
          <p:cNvSpPr txBox="1"/>
          <p:nvPr>
            <p:ph idx="2" type="body"/>
          </p:nvPr>
        </p:nvSpPr>
        <p:spPr>
          <a:xfrm>
            <a:off x="4842425" y="1456500"/>
            <a:ext cx="4132800" cy="37662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0"/>
              </a:spcAft>
              <a:buNone/>
            </a:pPr>
            <a:r>
              <a:rPr lang="en" sz="1916"/>
              <a:t>EXPOSITION</a:t>
            </a:r>
            <a:endParaRPr sz="1916"/>
          </a:p>
          <a:p>
            <a:pPr indent="0" lvl="0" marL="0" rtl="0" algn="l">
              <a:spcBef>
                <a:spcPts val="1200"/>
              </a:spcBef>
              <a:spcAft>
                <a:spcPts val="0"/>
              </a:spcAft>
              <a:buNone/>
            </a:pPr>
            <a:r>
              <a:rPr lang="en" sz="1916"/>
              <a:t>This is when things are explained to the reader.  It’s often in relation to background information, setting, motivation, description, and meaning.</a:t>
            </a:r>
            <a:endParaRPr sz="1916"/>
          </a:p>
          <a:p>
            <a:pPr indent="0" lvl="0" marL="0" rtl="0" algn="l">
              <a:spcBef>
                <a:spcPts val="1200"/>
              </a:spcBef>
              <a:spcAft>
                <a:spcPts val="0"/>
              </a:spcAft>
              <a:buNone/>
            </a:pPr>
            <a:r>
              <a:t/>
            </a:r>
            <a:endParaRPr sz="1916"/>
          </a:p>
          <a:p>
            <a:pPr indent="0" lvl="0" marL="0" rtl="0" algn="l">
              <a:lnSpc>
                <a:spcPct val="100000"/>
              </a:lnSpc>
              <a:spcBef>
                <a:spcPts val="1200"/>
              </a:spcBef>
              <a:spcAft>
                <a:spcPts val="0"/>
              </a:spcAft>
              <a:buNone/>
            </a:pPr>
            <a:r>
              <a:rPr lang="en" sz="1500"/>
              <a:t>Some</a:t>
            </a:r>
            <a:r>
              <a:rPr lang="en" sz="1500"/>
              <a:t> definitions from Merriam Webster:</a:t>
            </a:r>
            <a:endParaRPr sz="1500"/>
          </a:p>
          <a:p>
            <a:pPr indent="0" lvl="0" marL="0" rtl="0" algn="l">
              <a:lnSpc>
                <a:spcPct val="100000"/>
              </a:lnSpc>
              <a:spcBef>
                <a:spcPts val="1400"/>
              </a:spcBef>
              <a:spcAft>
                <a:spcPts val="0"/>
              </a:spcAft>
              <a:buNone/>
            </a:pPr>
            <a:r>
              <a:rPr lang="en" sz="1500">
                <a:solidFill>
                  <a:srgbClr val="303336"/>
                </a:solidFill>
                <a:highlight>
                  <a:srgbClr val="FFFFFF"/>
                </a:highlight>
                <a:latin typeface="Arial"/>
                <a:ea typeface="Arial"/>
                <a:cs typeface="Arial"/>
                <a:sym typeface="Arial"/>
              </a:rPr>
              <a:t>-a setting forth of the meaning or purpose</a:t>
            </a:r>
            <a:endParaRPr sz="1500">
              <a:solidFill>
                <a:srgbClr val="303336"/>
              </a:solidFill>
              <a:highlight>
                <a:srgbClr val="FFFFFF"/>
              </a:highlight>
              <a:latin typeface="Arial"/>
              <a:ea typeface="Arial"/>
              <a:cs typeface="Arial"/>
              <a:sym typeface="Arial"/>
            </a:endParaRPr>
          </a:p>
          <a:p>
            <a:pPr indent="0" lvl="0" marL="0" rtl="0" algn="l">
              <a:lnSpc>
                <a:spcPct val="100000"/>
              </a:lnSpc>
              <a:spcBef>
                <a:spcPts val="1100"/>
              </a:spcBef>
              <a:spcAft>
                <a:spcPts val="0"/>
              </a:spcAft>
              <a:buNone/>
            </a:pPr>
            <a:r>
              <a:rPr i="1" lang="en" sz="1500">
                <a:solidFill>
                  <a:srgbClr val="212529"/>
                </a:solidFill>
                <a:highlight>
                  <a:srgbClr val="FFFFFF"/>
                </a:highlight>
                <a:latin typeface="Arial"/>
                <a:ea typeface="Arial"/>
                <a:cs typeface="Arial"/>
                <a:sym typeface="Arial"/>
              </a:rPr>
              <a:t>-formal </a:t>
            </a:r>
            <a:r>
              <a:rPr lang="en" sz="1500">
                <a:solidFill>
                  <a:srgbClr val="303336"/>
                </a:solidFill>
                <a:highlight>
                  <a:srgbClr val="FFFFFF"/>
                </a:highlight>
                <a:latin typeface="Arial"/>
                <a:ea typeface="Arial"/>
                <a:cs typeface="Arial"/>
                <a:sym typeface="Arial"/>
              </a:rPr>
              <a:t>: the act of explaining something : clear explanation</a:t>
            </a:r>
            <a:endParaRPr sz="1500">
              <a:solidFill>
                <a:srgbClr val="303336"/>
              </a:solidFill>
              <a:highlight>
                <a:srgbClr val="FFFFFF"/>
              </a:highlight>
              <a:latin typeface="Arial"/>
              <a:ea typeface="Arial"/>
              <a:cs typeface="Arial"/>
              <a:sym typeface="Arial"/>
            </a:endParaRPr>
          </a:p>
          <a:p>
            <a:pPr indent="0" lvl="0" marL="0" rtl="0" algn="l">
              <a:lnSpc>
                <a:spcPct val="122222"/>
              </a:lnSpc>
              <a:spcBef>
                <a:spcPts val="1900"/>
              </a:spcBef>
              <a:spcAft>
                <a:spcPts val="0"/>
              </a:spcAft>
              <a:buClr>
                <a:schemeClr val="dk2"/>
              </a:buClr>
              <a:buSzPct val="100738"/>
              <a:buFont typeface="Arial"/>
              <a:buNone/>
            </a:pPr>
            <a:r>
              <a:rPr lang="en" sz="1091">
                <a:solidFill>
                  <a:srgbClr val="303336"/>
                </a:solidFill>
                <a:highlight>
                  <a:srgbClr val="FFFFFF"/>
                </a:highlight>
                <a:latin typeface="Arial"/>
                <a:ea typeface="Arial"/>
                <a:cs typeface="Arial"/>
                <a:sym typeface="Arial"/>
              </a:rPr>
              <a:t>“Exposition.” </a:t>
            </a:r>
            <a:r>
              <a:rPr i="1" lang="en" sz="1091">
                <a:solidFill>
                  <a:srgbClr val="303336"/>
                </a:solidFill>
                <a:highlight>
                  <a:srgbClr val="FFFFFF"/>
                </a:highlight>
                <a:latin typeface="Arial"/>
                <a:ea typeface="Arial"/>
                <a:cs typeface="Arial"/>
                <a:sym typeface="Arial"/>
              </a:rPr>
              <a:t>Merriam-Webster.com Dictionary</a:t>
            </a:r>
            <a:r>
              <a:rPr lang="en" sz="1091">
                <a:solidFill>
                  <a:srgbClr val="303336"/>
                </a:solidFill>
                <a:highlight>
                  <a:srgbClr val="FFFFFF"/>
                </a:highlight>
                <a:latin typeface="Arial"/>
                <a:ea typeface="Arial"/>
                <a:cs typeface="Arial"/>
                <a:sym typeface="Arial"/>
              </a:rPr>
              <a:t>, Merriam-Webster, https://www.merriam-webster.com/dictionary/exposition. Accessed 27 Mar. 2021.</a:t>
            </a:r>
            <a:endParaRPr sz="1091">
              <a:solidFill>
                <a:srgbClr val="303336"/>
              </a:solidFill>
              <a:highlight>
                <a:srgbClr val="FFFFFF"/>
              </a:highlight>
              <a:latin typeface="Arial"/>
              <a:ea typeface="Arial"/>
              <a:cs typeface="Arial"/>
              <a:sym typeface="Arial"/>
            </a:endParaRPr>
          </a:p>
          <a:p>
            <a:pPr indent="0" lvl="0" marL="0" rtl="0" algn="l">
              <a:spcBef>
                <a:spcPts val="19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165100" y="191875"/>
            <a:ext cx="4145700" cy="70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lang="en" sz="3120"/>
              <a:t>Narrative Exposition</a:t>
            </a:r>
            <a:endParaRPr sz="3120"/>
          </a:p>
        </p:txBody>
      </p:sp>
      <p:sp>
        <p:nvSpPr>
          <p:cNvPr id="79" name="Google Shape;79;p16"/>
          <p:cNvSpPr txBox="1"/>
          <p:nvPr>
            <p:ph idx="1" type="subTitle"/>
          </p:nvPr>
        </p:nvSpPr>
        <p:spPr>
          <a:xfrm>
            <a:off x="165100" y="892075"/>
            <a:ext cx="4407000" cy="42078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solidFill>
                  <a:srgbClr val="434343"/>
                </a:solidFill>
              </a:rPr>
              <a:t>i</a:t>
            </a:r>
            <a:r>
              <a:rPr lang="en">
                <a:solidFill>
                  <a:srgbClr val="434343"/>
                </a:solidFill>
              </a:rPr>
              <a:t>s when the narrator explains things to the reader instead of having them happen for the reader.  It’s usually explaining background and reasons.</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It’s the narrator saying: this is what happened, this is why it’s this way, this is what’s going on.</a:t>
            </a:r>
            <a:endParaRPr>
              <a:solidFill>
                <a:srgbClr val="434343"/>
              </a:solidFill>
            </a:endParaRPr>
          </a:p>
          <a:p>
            <a:pPr indent="0" lvl="0" marL="0" rtl="0" algn="l">
              <a:spcBef>
                <a:spcPts val="0"/>
              </a:spcBef>
              <a:spcAft>
                <a:spcPts val="0"/>
              </a:spcAft>
              <a:buNone/>
            </a:pPr>
            <a:r>
              <a:t/>
            </a:r>
            <a:endParaRPr>
              <a:solidFill>
                <a:srgbClr val="434343"/>
              </a:solidFill>
            </a:endParaRPr>
          </a:p>
          <a:p>
            <a:pPr indent="0" lvl="0" marL="0" rtl="0" algn="l">
              <a:spcBef>
                <a:spcPts val="0"/>
              </a:spcBef>
              <a:spcAft>
                <a:spcPts val="0"/>
              </a:spcAft>
              <a:buNone/>
            </a:pPr>
            <a:r>
              <a:rPr lang="en">
                <a:solidFill>
                  <a:srgbClr val="434343"/>
                </a:solidFill>
              </a:rPr>
              <a:t>This can be through direct narration (the narrator explaining) or indirect exposition (the author leaves a clue that lets the readers understand information without having to directly state it).</a:t>
            </a:r>
            <a:endParaRPr>
              <a:solidFill>
                <a:srgbClr val="434343"/>
              </a:solidFill>
            </a:endParaRPr>
          </a:p>
        </p:txBody>
      </p:sp>
      <p:sp>
        <p:nvSpPr>
          <p:cNvPr id="80" name="Google Shape;80;p16"/>
          <p:cNvSpPr txBox="1"/>
          <p:nvPr>
            <p:ph idx="2" type="body"/>
          </p:nvPr>
        </p:nvSpPr>
        <p:spPr>
          <a:xfrm>
            <a:off x="4703375" y="0"/>
            <a:ext cx="4328100" cy="4575000"/>
          </a:xfrm>
          <a:prstGeom prst="rect">
            <a:avLst/>
          </a:prstGeom>
        </p:spPr>
        <p:txBody>
          <a:bodyPr anchorCtr="0" anchor="ctr" bIns="91425" lIns="91425" spcFirstLastPara="1" rIns="91425" wrap="square" tIns="91425">
            <a:normAutofit fontScale="92500" lnSpcReduction="10000"/>
          </a:bodyPr>
          <a:lstStyle/>
          <a:p>
            <a:pPr indent="0" lvl="0" marL="0" rtl="0" algn="l">
              <a:spcBef>
                <a:spcPts val="0"/>
              </a:spcBef>
              <a:spcAft>
                <a:spcPts val="0"/>
              </a:spcAft>
              <a:buNone/>
            </a:pPr>
            <a:r>
              <a:rPr lang="en"/>
              <a:t>EXAMPLE:</a:t>
            </a:r>
            <a:endParaRPr/>
          </a:p>
          <a:p>
            <a:pPr indent="0" lvl="0" marL="0" rtl="0" algn="l">
              <a:spcBef>
                <a:spcPts val="1200"/>
              </a:spcBef>
              <a:spcAft>
                <a:spcPts val="0"/>
              </a:spcAft>
              <a:buNone/>
            </a:pPr>
            <a:r>
              <a:rPr lang="en"/>
              <a:t>I come from a small town called Johnstonville.  It was named after the richest of the founding families.  The patriarch of which had bought the town’s mayorship right along with the mansion sized house up on Rickerts Drive.  His descendants still lived in it, lording over us </a:t>
            </a:r>
            <a:r>
              <a:rPr lang="en"/>
              <a:t>plebeians</a:t>
            </a:r>
            <a:r>
              <a:rPr lang="en"/>
              <a:t> below. This included Bracken Johnston, current star jock and High School senior who ruled the school and never had to take a test to pass it.  He was my nemesis.</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sz="1500"/>
              <a:t>How is this an example of narrative exposition?           How many things are explained in this one paragraph?</a:t>
            </a:r>
            <a:r>
              <a:rPr lang="en"/>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265625" y="115650"/>
            <a:ext cx="8769900" cy="245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990"/>
              <a:buFont typeface="Arial"/>
              <a:buNone/>
            </a:pPr>
            <a:r>
              <a:rPr lang="en" sz="2845">
                <a:solidFill>
                  <a:srgbClr val="9900FF"/>
                </a:solidFill>
                <a:latin typeface="Raleway"/>
                <a:ea typeface="Raleway"/>
                <a:cs typeface="Raleway"/>
                <a:sym typeface="Raleway"/>
              </a:rPr>
              <a:t>Narrative Exposition isn’t a bad thing to be avoided at all costs.  It’s actually a necessary part of any type of storytelling.  The goal is to learn when and how to use narrative exposition so that your story reads with a good flow.</a:t>
            </a:r>
            <a:endParaRPr sz="10900">
              <a:solidFill>
                <a:srgbClr val="9900FF"/>
              </a:solidFill>
            </a:endParaRPr>
          </a:p>
        </p:txBody>
      </p:sp>
      <p:sp>
        <p:nvSpPr>
          <p:cNvPr id="86" name="Google Shape;86;p17"/>
          <p:cNvSpPr txBox="1"/>
          <p:nvPr>
            <p:ph idx="1" type="body"/>
          </p:nvPr>
        </p:nvSpPr>
        <p:spPr>
          <a:xfrm>
            <a:off x="311700" y="2668950"/>
            <a:ext cx="4041900" cy="23943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0"/>
              </a:spcAft>
              <a:buNone/>
            </a:pPr>
            <a:r>
              <a:rPr b="1" lang="en" u="sng"/>
              <a:t>Too little narrative exposition	</a:t>
            </a:r>
            <a:endParaRPr/>
          </a:p>
          <a:p>
            <a:pPr indent="0" lvl="0" marL="0" rtl="0" algn="l">
              <a:spcBef>
                <a:spcPts val="1200"/>
              </a:spcBef>
              <a:spcAft>
                <a:spcPts val="1200"/>
              </a:spcAft>
              <a:buNone/>
            </a:pPr>
            <a:r>
              <a:rPr lang="en"/>
              <a:t>Your reader won’t know what’s going on and may get frustrated trying to figure it all out on their own.  Readers are smart and pick up on things, but don’t make them do it all themselves or they might just put your book down if they feel it’s not worth it.</a:t>
            </a:r>
            <a:endParaRPr/>
          </a:p>
        </p:txBody>
      </p:sp>
      <p:sp>
        <p:nvSpPr>
          <p:cNvPr id="87" name="Google Shape;87;p17"/>
          <p:cNvSpPr txBox="1"/>
          <p:nvPr>
            <p:ph idx="1" type="body"/>
          </p:nvPr>
        </p:nvSpPr>
        <p:spPr>
          <a:xfrm>
            <a:off x="4699975" y="2668950"/>
            <a:ext cx="4206000" cy="2394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u="sng"/>
              <a:t>Too much narrative exposition</a:t>
            </a:r>
            <a:endParaRPr/>
          </a:p>
          <a:p>
            <a:pPr indent="0" lvl="0" marL="0" rtl="0" algn="l">
              <a:spcBef>
                <a:spcPts val="1200"/>
              </a:spcBef>
              <a:spcAft>
                <a:spcPts val="1200"/>
              </a:spcAft>
              <a:buNone/>
            </a:pPr>
            <a:r>
              <a:rPr lang="en"/>
              <a:t>Your reader will likely get bored being told everything.  When large blocks of information get put into a story, it’s often known as a “information dump” or “info dump” and is generally seen as a negative.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228950"/>
            <a:ext cx="8520600" cy="14730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9900FF"/>
                </a:solidFill>
              </a:rPr>
              <a:t>Remember, exposition can be given in two ways:</a:t>
            </a:r>
            <a:endParaRPr>
              <a:solidFill>
                <a:srgbClr val="9900FF"/>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Narrative Exposition              Indirect Exposition</a:t>
            </a:r>
            <a:endParaRPr/>
          </a:p>
        </p:txBody>
      </p:sp>
      <p:sp>
        <p:nvSpPr>
          <p:cNvPr id="93" name="Google Shape;93;p18"/>
          <p:cNvSpPr txBox="1"/>
          <p:nvPr>
            <p:ph idx="1" type="body"/>
          </p:nvPr>
        </p:nvSpPr>
        <p:spPr>
          <a:xfrm>
            <a:off x="311700" y="1823150"/>
            <a:ext cx="3999900" cy="3027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a:t>
            </a:r>
            <a:r>
              <a:rPr b="1" lang="en">
                <a:solidFill>
                  <a:srgbClr val="202122"/>
                </a:solidFill>
                <a:highlight>
                  <a:srgbClr val="FFFFFF"/>
                </a:highlight>
                <a:latin typeface="Arial"/>
                <a:ea typeface="Arial"/>
                <a:cs typeface="Arial"/>
                <a:sym typeface="Arial"/>
              </a:rPr>
              <a:t>Narrative exposition</a:t>
            </a:r>
            <a:r>
              <a:rPr lang="en">
                <a:solidFill>
                  <a:srgbClr val="202122"/>
                </a:solidFill>
                <a:highlight>
                  <a:srgbClr val="FFFFFF"/>
                </a:highlight>
                <a:latin typeface="Arial"/>
                <a:ea typeface="Arial"/>
                <a:cs typeface="Arial"/>
                <a:sym typeface="Arial"/>
              </a:rPr>
              <a:t> is the insertion of background informat</a:t>
            </a:r>
            <a:r>
              <a:rPr lang="en">
                <a:solidFill>
                  <a:srgbClr val="000000"/>
                </a:solidFill>
                <a:highlight>
                  <a:srgbClr val="FFFFFF"/>
                </a:highlight>
                <a:latin typeface="Arial"/>
                <a:ea typeface="Arial"/>
                <a:cs typeface="Arial"/>
                <a:sym typeface="Arial"/>
              </a:rPr>
              <a:t>ion within a </a:t>
            </a:r>
            <a:r>
              <a:rPr lang="en">
                <a:solidFill>
                  <a:srgbClr val="000000"/>
                </a:solidFill>
                <a:highlight>
                  <a:srgbClr val="FFFFFF"/>
                </a:highlight>
                <a:uFill>
                  <a:noFill/>
                </a:uFill>
                <a:latin typeface="Arial"/>
                <a:ea typeface="Arial"/>
                <a:cs typeface="Arial"/>
                <a:sym typeface="Arial"/>
                <a:hlinkClick r:id="rId3">
                  <a:extLst>
                    <a:ext uri="{A12FA001-AC4F-418D-AE19-62706E023703}">
                      <ahyp:hlinkClr val="tx"/>
                    </a:ext>
                  </a:extLst>
                </a:hlinkClick>
              </a:rPr>
              <a:t>story or narrative</a:t>
            </a:r>
            <a:r>
              <a:rPr lang="en">
                <a:solidFill>
                  <a:srgbClr val="000000"/>
                </a:solidFill>
                <a:highlight>
                  <a:srgbClr val="FFFFFF"/>
                </a:highlight>
                <a:latin typeface="Arial"/>
                <a:ea typeface="Arial"/>
                <a:cs typeface="Arial"/>
                <a:sym typeface="Arial"/>
              </a:rPr>
              <a:t>. This information can be about the </a:t>
            </a:r>
            <a:r>
              <a:rPr lang="en">
                <a:solidFill>
                  <a:srgbClr val="000000"/>
                </a:solidFill>
                <a:highlight>
                  <a:srgbClr val="FFFFFF"/>
                </a:highlight>
                <a:uFill>
                  <a:noFill/>
                </a:uFill>
                <a:latin typeface="Arial"/>
                <a:ea typeface="Arial"/>
                <a:cs typeface="Arial"/>
                <a:sym typeface="Arial"/>
                <a:hlinkClick r:id="rId4">
                  <a:extLst>
                    <a:ext uri="{A12FA001-AC4F-418D-AE19-62706E023703}">
                      <ahyp:hlinkClr val="tx"/>
                    </a:ext>
                  </a:extLst>
                </a:hlinkClick>
              </a:rPr>
              <a:t>setting</a:t>
            </a:r>
            <a:r>
              <a:rPr lang="en">
                <a:solidFill>
                  <a:srgbClr val="000000"/>
                </a:solidFill>
                <a:highlight>
                  <a:srgbClr val="FFFFFF"/>
                </a:highlight>
                <a:latin typeface="Arial"/>
                <a:ea typeface="Arial"/>
                <a:cs typeface="Arial"/>
                <a:sym typeface="Arial"/>
              </a:rPr>
              <a:t>, characters' </a:t>
            </a:r>
            <a:r>
              <a:rPr lang="en">
                <a:solidFill>
                  <a:srgbClr val="000000"/>
                </a:solidFill>
                <a:highlight>
                  <a:srgbClr val="FFFFFF"/>
                </a:highlight>
                <a:uFill>
                  <a:noFill/>
                </a:uFill>
                <a:latin typeface="Arial"/>
                <a:ea typeface="Arial"/>
                <a:cs typeface="Arial"/>
                <a:sym typeface="Arial"/>
                <a:hlinkClick r:id="rId5">
                  <a:extLst>
                    <a:ext uri="{A12FA001-AC4F-418D-AE19-62706E023703}">
                      <ahyp:hlinkClr val="tx"/>
                    </a:ext>
                  </a:extLst>
                </a:hlinkClick>
              </a:rPr>
              <a:t>backstories</a:t>
            </a:r>
            <a:r>
              <a:rPr lang="en">
                <a:solidFill>
                  <a:srgbClr val="000000"/>
                </a:solidFill>
                <a:highlight>
                  <a:srgbClr val="FFFFFF"/>
                </a:highlight>
                <a:latin typeface="Arial"/>
                <a:ea typeface="Arial"/>
                <a:cs typeface="Arial"/>
                <a:sym typeface="Arial"/>
              </a:rPr>
              <a:t>, prior plot events, historical context, etc.”</a:t>
            </a:r>
            <a:endParaRPr>
              <a:solidFill>
                <a:srgbClr val="000000"/>
              </a:solidFill>
              <a:highlight>
                <a:srgbClr val="FFFFFF"/>
              </a:highlight>
              <a:latin typeface="Arial"/>
              <a:ea typeface="Arial"/>
              <a:cs typeface="Arial"/>
              <a:sym typeface="Arial"/>
            </a:endParaRPr>
          </a:p>
          <a:p>
            <a:pPr indent="0" lvl="0" marL="0" rtl="0" algn="l">
              <a:spcBef>
                <a:spcPts val="1200"/>
              </a:spcBef>
              <a:spcAft>
                <a:spcPts val="0"/>
              </a:spcAft>
              <a:buNone/>
            </a:pPr>
            <a:r>
              <a:t/>
            </a:r>
            <a:endParaRPr>
              <a:solidFill>
                <a:srgbClr val="000000"/>
              </a:solidFill>
              <a:highlight>
                <a:srgbClr val="FFFFFF"/>
              </a:highlight>
              <a:latin typeface="Arial"/>
              <a:ea typeface="Arial"/>
              <a:cs typeface="Arial"/>
              <a:sym typeface="Arial"/>
            </a:endParaRPr>
          </a:p>
          <a:p>
            <a:pPr indent="0" lvl="0" marL="0" rtl="0" algn="l">
              <a:spcBef>
                <a:spcPts val="1200"/>
              </a:spcBef>
              <a:spcAft>
                <a:spcPts val="0"/>
              </a:spcAft>
              <a:buNone/>
            </a:pPr>
            <a:r>
              <a:t/>
            </a:r>
            <a:endParaRPr>
              <a:solidFill>
                <a:srgbClr val="000000"/>
              </a:solidFill>
              <a:highlight>
                <a:srgbClr val="FFFFFF"/>
              </a:highlight>
              <a:latin typeface="Arial"/>
              <a:ea typeface="Arial"/>
              <a:cs typeface="Arial"/>
              <a:sym typeface="Arial"/>
            </a:endParaRPr>
          </a:p>
          <a:p>
            <a:pPr indent="0" lvl="0" marL="0" rtl="0" algn="l">
              <a:spcBef>
                <a:spcPts val="1200"/>
              </a:spcBef>
              <a:spcAft>
                <a:spcPts val="0"/>
              </a:spcAft>
              <a:buNone/>
            </a:pPr>
            <a:r>
              <a:t/>
            </a:r>
            <a:endParaRPr>
              <a:solidFill>
                <a:srgbClr val="000000"/>
              </a:solidFill>
              <a:highlight>
                <a:srgbClr val="FFFFFF"/>
              </a:highlight>
              <a:latin typeface="Arial"/>
              <a:ea typeface="Arial"/>
              <a:cs typeface="Arial"/>
              <a:sym typeface="Arial"/>
            </a:endParaRPr>
          </a:p>
          <a:p>
            <a:pPr indent="0" lvl="0" marL="0" rtl="0" algn="l">
              <a:spcBef>
                <a:spcPts val="1200"/>
              </a:spcBef>
              <a:spcAft>
                <a:spcPts val="1200"/>
              </a:spcAft>
              <a:buClr>
                <a:schemeClr val="dk2"/>
              </a:buClr>
              <a:buSzPts val="1100"/>
              <a:buFont typeface="Arial"/>
              <a:buNone/>
            </a:pPr>
            <a:r>
              <a:rPr lang="en" sz="750">
                <a:solidFill>
                  <a:srgbClr val="202122"/>
                </a:solidFill>
                <a:highlight>
                  <a:srgbClr val="FFFFFF"/>
                </a:highlight>
                <a:latin typeface="Arial"/>
                <a:ea typeface="Arial"/>
                <a:cs typeface="Arial"/>
                <a:sym typeface="Arial"/>
              </a:rPr>
              <a:t>Wikipedia contributors. "Exposition (narrative)." </a:t>
            </a:r>
            <a:r>
              <a:rPr i="1" lang="en" sz="750">
                <a:solidFill>
                  <a:srgbClr val="202122"/>
                </a:solidFill>
                <a:highlight>
                  <a:srgbClr val="FFFFFF"/>
                </a:highlight>
                <a:latin typeface="Arial"/>
                <a:ea typeface="Arial"/>
                <a:cs typeface="Arial"/>
                <a:sym typeface="Arial"/>
              </a:rPr>
              <a:t>Wikipedia, The Free Encyclopedia</a:t>
            </a:r>
            <a:r>
              <a:rPr lang="en" sz="750">
                <a:solidFill>
                  <a:srgbClr val="202122"/>
                </a:solidFill>
                <a:highlight>
                  <a:srgbClr val="FFFFFF"/>
                </a:highlight>
                <a:latin typeface="Arial"/>
                <a:ea typeface="Arial"/>
                <a:cs typeface="Arial"/>
                <a:sym typeface="Arial"/>
              </a:rPr>
              <a:t>. Wikipedia, The Free Encyclopedia, 20 Mar. 2021. Web. 27 Mar. 2021.</a:t>
            </a:r>
            <a:endParaRPr>
              <a:solidFill>
                <a:srgbClr val="000000"/>
              </a:solidFill>
              <a:highlight>
                <a:srgbClr val="FFFFFF"/>
              </a:highlight>
              <a:latin typeface="Arial"/>
              <a:ea typeface="Arial"/>
              <a:cs typeface="Arial"/>
              <a:sym typeface="Arial"/>
            </a:endParaRPr>
          </a:p>
        </p:txBody>
      </p:sp>
      <p:sp>
        <p:nvSpPr>
          <p:cNvPr id="94" name="Google Shape;94;p18"/>
          <p:cNvSpPr txBox="1"/>
          <p:nvPr>
            <p:ph idx="2" type="body"/>
          </p:nvPr>
        </p:nvSpPr>
        <p:spPr>
          <a:xfrm>
            <a:off x="4832400" y="1701950"/>
            <a:ext cx="3999900" cy="3209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lang="en" sz="1500">
                <a:solidFill>
                  <a:srgbClr val="000000"/>
                </a:solidFill>
              </a:rPr>
              <a:t>“</a:t>
            </a:r>
            <a:r>
              <a:rPr b="1" lang="en" sz="1500">
                <a:solidFill>
                  <a:srgbClr val="000000"/>
                </a:solidFill>
                <a:highlight>
                  <a:srgbClr val="FFFFFF"/>
                </a:highlight>
                <a:latin typeface="Arial"/>
                <a:ea typeface="Arial"/>
                <a:cs typeface="Arial"/>
                <a:sym typeface="Arial"/>
              </a:rPr>
              <a:t>Indirect exposition</a:t>
            </a:r>
            <a:r>
              <a:rPr lang="en" sz="1500">
                <a:solidFill>
                  <a:srgbClr val="000000"/>
                </a:solidFill>
                <a:highlight>
                  <a:srgbClr val="FFFFFF"/>
                </a:highlight>
                <a:latin typeface="Arial"/>
                <a:ea typeface="Arial"/>
                <a:cs typeface="Arial"/>
                <a:sym typeface="Arial"/>
              </a:rPr>
              <a:t>, sometimes called </a:t>
            </a:r>
            <a:r>
              <a:rPr b="1" lang="en" sz="1500">
                <a:solidFill>
                  <a:srgbClr val="000000"/>
                </a:solidFill>
                <a:highlight>
                  <a:srgbClr val="FFFFFF"/>
                </a:highlight>
                <a:latin typeface="Arial"/>
                <a:ea typeface="Arial"/>
                <a:cs typeface="Arial"/>
                <a:sym typeface="Arial"/>
              </a:rPr>
              <a:t>incluing</a:t>
            </a:r>
            <a:r>
              <a:rPr lang="en" sz="1500">
                <a:solidFill>
                  <a:srgbClr val="000000"/>
                </a:solidFill>
                <a:highlight>
                  <a:srgbClr val="FFFFFF"/>
                </a:highlight>
                <a:latin typeface="Arial"/>
                <a:ea typeface="Arial"/>
                <a:cs typeface="Arial"/>
                <a:sym typeface="Arial"/>
              </a:rPr>
              <a:t>, is a technique of </a:t>
            </a:r>
            <a:r>
              <a:rPr lang="en" sz="1500">
                <a:solidFill>
                  <a:srgbClr val="000000"/>
                </a:solidFill>
                <a:highlight>
                  <a:srgbClr val="FFFFFF"/>
                </a:highlight>
                <a:uFill>
                  <a:noFill/>
                </a:uFill>
                <a:latin typeface="Arial"/>
                <a:ea typeface="Arial"/>
                <a:cs typeface="Arial"/>
                <a:sym typeface="Arial"/>
                <a:hlinkClick r:id="rId6">
                  <a:extLst>
                    <a:ext uri="{A12FA001-AC4F-418D-AE19-62706E023703}">
                      <ahyp:hlinkClr val="tx"/>
                    </a:ext>
                  </a:extLst>
                </a:hlinkClick>
              </a:rPr>
              <a:t>worldbuilding</a:t>
            </a:r>
            <a:r>
              <a:rPr lang="en" sz="1500">
                <a:solidFill>
                  <a:srgbClr val="000000"/>
                </a:solidFill>
                <a:highlight>
                  <a:srgbClr val="FFFFFF"/>
                </a:highlight>
                <a:latin typeface="Arial"/>
                <a:ea typeface="Arial"/>
                <a:cs typeface="Arial"/>
                <a:sym typeface="Arial"/>
              </a:rPr>
              <a:t> in which the reader is gradually exposed to background information about the world in which a story is set. The idea is to </a:t>
            </a:r>
            <a:r>
              <a:rPr i="1" lang="en" sz="1500">
                <a:solidFill>
                  <a:srgbClr val="000000"/>
                </a:solidFill>
                <a:highlight>
                  <a:srgbClr val="FFFFFF"/>
                </a:highlight>
                <a:latin typeface="Arial"/>
                <a:ea typeface="Arial"/>
                <a:cs typeface="Arial"/>
                <a:sym typeface="Arial"/>
              </a:rPr>
              <a:t>clue</a:t>
            </a:r>
            <a:r>
              <a:rPr lang="en" sz="1500">
                <a:solidFill>
                  <a:srgbClr val="000000"/>
                </a:solidFill>
                <a:highlight>
                  <a:srgbClr val="FFFFFF"/>
                </a:highlight>
                <a:latin typeface="Arial"/>
                <a:ea typeface="Arial"/>
                <a:cs typeface="Arial"/>
                <a:sym typeface="Arial"/>
              </a:rPr>
              <a:t> the readers in to the world the author is building without them being aware of it. This can be done in a number of ways: through </a:t>
            </a:r>
            <a:r>
              <a:rPr lang="en" sz="1500">
                <a:solidFill>
                  <a:srgbClr val="000000"/>
                </a:solidFill>
                <a:highlight>
                  <a:srgbClr val="FFFFFF"/>
                </a:highlight>
                <a:uFill>
                  <a:noFill/>
                </a:uFill>
                <a:latin typeface="Arial"/>
                <a:ea typeface="Arial"/>
                <a:cs typeface="Arial"/>
                <a:sym typeface="Arial"/>
                <a:hlinkClick r:id="rId7">
                  <a:extLst>
                    <a:ext uri="{A12FA001-AC4F-418D-AE19-62706E023703}">
                      <ahyp:hlinkClr val="tx"/>
                    </a:ext>
                  </a:extLst>
                </a:hlinkClick>
              </a:rPr>
              <a:t>dialogues</a:t>
            </a:r>
            <a:r>
              <a:rPr lang="en" sz="1500">
                <a:solidFill>
                  <a:srgbClr val="000000"/>
                </a:solidFill>
                <a:highlight>
                  <a:srgbClr val="FFFFFF"/>
                </a:highlight>
                <a:latin typeface="Arial"/>
                <a:ea typeface="Arial"/>
                <a:cs typeface="Arial"/>
                <a:sym typeface="Arial"/>
              </a:rPr>
              <a:t>, </a:t>
            </a:r>
            <a:r>
              <a:rPr lang="en" sz="1500">
                <a:solidFill>
                  <a:srgbClr val="000000"/>
                </a:solidFill>
                <a:highlight>
                  <a:srgbClr val="FFFFFF"/>
                </a:highlight>
                <a:uFill>
                  <a:noFill/>
                </a:uFill>
                <a:latin typeface="Arial"/>
                <a:ea typeface="Arial"/>
                <a:cs typeface="Arial"/>
                <a:sym typeface="Arial"/>
                <a:hlinkClick r:id="rId8">
                  <a:extLst>
                    <a:ext uri="{A12FA001-AC4F-418D-AE19-62706E023703}">
                      <ahyp:hlinkClr val="tx"/>
                    </a:ext>
                  </a:extLst>
                </a:hlinkClick>
              </a:rPr>
              <a:t>flashbacks</a:t>
            </a:r>
            <a:r>
              <a:rPr lang="en" sz="1500">
                <a:solidFill>
                  <a:srgbClr val="000000"/>
                </a:solidFill>
                <a:highlight>
                  <a:srgbClr val="FFFFFF"/>
                </a:highlight>
                <a:latin typeface="Arial"/>
                <a:ea typeface="Arial"/>
                <a:cs typeface="Arial"/>
                <a:sym typeface="Arial"/>
              </a:rPr>
              <a:t>, characters' thoughts, background details, </a:t>
            </a:r>
            <a:r>
              <a:rPr lang="en" sz="1500">
                <a:solidFill>
                  <a:srgbClr val="000000"/>
                </a:solidFill>
                <a:highlight>
                  <a:srgbClr val="FFFFFF"/>
                </a:highlight>
                <a:uFill>
                  <a:noFill/>
                </a:uFill>
                <a:latin typeface="Arial"/>
                <a:ea typeface="Arial"/>
                <a:cs typeface="Arial"/>
                <a:sym typeface="Arial"/>
                <a:hlinkClick r:id="rId9">
                  <a:extLst>
                    <a:ext uri="{A12FA001-AC4F-418D-AE19-62706E023703}">
                      <ahyp:hlinkClr val="tx"/>
                    </a:ext>
                  </a:extLst>
                </a:hlinkClick>
              </a:rPr>
              <a:t>in-universe</a:t>
            </a:r>
            <a:r>
              <a:rPr lang="en" sz="1500">
                <a:solidFill>
                  <a:srgbClr val="000000"/>
                </a:solidFill>
                <a:highlight>
                  <a:srgbClr val="FFFFFF"/>
                </a:highlight>
                <a:latin typeface="Arial"/>
                <a:ea typeface="Arial"/>
                <a:cs typeface="Arial"/>
                <a:sym typeface="Arial"/>
              </a:rPr>
              <a:t> media, or the narrator telling a </a:t>
            </a:r>
            <a:r>
              <a:rPr lang="en" sz="1500">
                <a:solidFill>
                  <a:srgbClr val="000000"/>
                </a:solidFill>
                <a:highlight>
                  <a:srgbClr val="FFFFFF"/>
                </a:highlight>
                <a:uFill>
                  <a:noFill/>
                </a:uFill>
                <a:latin typeface="Arial"/>
                <a:ea typeface="Arial"/>
                <a:cs typeface="Arial"/>
                <a:sym typeface="Arial"/>
                <a:hlinkClick r:id="rId10">
                  <a:extLst>
                    <a:ext uri="{A12FA001-AC4F-418D-AE19-62706E023703}">
                      <ahyp:hlinkClr val="tx"/>
                    </a:ext>
                  </a:extLst>
                </a:hlinkClick>
              </a:rPr>
              <a:t>backstory</a:t>
            </a:r>
            <a:r>
              <a:rPr lang="en" sz="1500">
                <a:solidFill>
                  <a:srgbClr val="000000"/>
                </a:solidFill>
                <a:highlight>
                  <a:srgbClr val="FFFFFF"/>
                </a:highlight>
                <a:latin typeface="Arial"/>
                <a:ea typeface="Arial"/>
                <a:cs typeface="Arial"/>
                <a:sym typeface="Arial"/>
              </a:rPr>
              <a:t>. Instead of saying "I am a woman", a first person narrator can say "I kept the papers inside my purse." The reader (in most English-speaking cultures) now knows the character is probably female.”</a:t>
            </a:r>
            <a:endParaRPr sz="750">
              <a:solidFill>
                <a:srgbClr val="000000"/>
              </a:solidFill>
              <a:highlight>
                <a:srgbClr val="FFFFFF"/>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type="title"/>
          </p:nvPr>
        </p:nvSpPr>
        <p:spPr>
          <a:xfrm>
            <a:off x="94325" y="7400"/>
            <a:ext cx="4453500" cy="153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000">
                <a:solidFill>
                  <a:srgbClr val="9900FF"/>
                </a:solidFill>
              </a:rPr>
              <a:t>Indirect Exposition</a:t>
            </a:r>
            <a:endParaRPr sz="3000">
              <a:solidFill>
                <a:srgbClr val="9900FF"/>
              </a:solidFill>
            </a:endParaRPr>
          </a:p>
          <a:p>
            <a:pPr indent="0" lvl="0" marL="0" rtl="0" algn="ctr">
              <a:spcBef>
                <a:spcPts val="0"/>
              </a:spcBef>
              <a:spcAft>
                <a:spcPts val="0"/>
              </a:spcAft>
              <a:buSzPts val="990"/>
              <a:buNone/>
            </a:pPr>
            <a:r>
              <a:t/>
            </a:r>
            <a:endParaRPr sz="900"/>
          </a:p>
          <a:p>
            <a:pPr indent="0" lvl="0" marL="0" rtl="0" algn="ctr">
              <a:spcBef>
                <a:spcPts val="0"/>
              </a:spcBef>
              <a:spcAft>
                <a:spcPts val="0"/>
              </a:spcAft>
              <a:buSzPts val="990"/>
              <a:buNone/>
            </a:pPr>
            <a:r>
              <a:rPr lang="en" sz="2000"/>
              <a:t>when the author gives hints instead of directly explaining</a:t>
            </a:r>
            <a:endParaRPr sz="3120"/>
          </a:p>
        </p:txBody>
      </p:sp>
      <p:sp>
        <p:nvSpPr>
          <p:cNvPr id="100" name="Google Shape;100;p19"/>
          <p:cNvSpPr txBox="1"/>
          <p:nvPr>
            <p:ph idx="1" type="subTitle"/>
          </p:nvPr>
        </p:nvSpPr>
        <p:spPr>
          <a:xfrm>
            <a:off x="118625" y="1367900"/>
            <a:ext cx="4404900" cy="3695100"/>
          </a:xfrm>
          <a:prstGeom prst="rect">
            <a:avLst/>
          </a:prstGeom>
        </p:spPr>
        <p:txBody>
          <a:bodyPr anchorCtr="0" anchor="t" bIns="91425" lIns="91425" spcFirstLastPara="1" rIns="91425" wrap="square" tIns="91425">
            <a:normAutofit fontScale="92500" lnSpcReduction="10000"/>
          </a:bodyPr>
          <a:lstStyle/>
          <a:p>
            <a:pPr indent="0" lvl="0" marL="0" rtl="0" algn="l">
              <a:spcBef>
                <a:spcPts val="1000"/>
              </a:spcBef>
              <a:spcAft>
                <a:spcPts val="0"/>
              </a:spcAft>
              <a:buNone/>
            </a:pPr>
            <a:r>
              <a:rPr lang="en" sz="2000"/>
              <a:t>This can be as simple as giving a pronoun of he/she to indicate a character’s gender of male/female, or can be used to include complex and nuanced information about character’s backgrounds and relationships.</a:t>
            </a:r>
            <a:endParaRPr sz="2000"/>
          </a:p>
          <a:p>
            <a:pPr indent="0" lvl="0" marL="0" rtl="0" algn="l">
              <a:spcBef>
                <a:spcPts val="1000"/>
              </a:spcBef>
              <a:spcAft>
                <a:spcPts val="0"/>
              </a:spcAft>
              <a:buNone/>
            </a:pPr>
            <a:r>
              <a:rPr lang="en" sz="2000"/>
              <a:t>Mastering indirect exposition starts with understanding what it is, then practicing purposeful insertion of it into your stories.  </a:t>
            </a:r>
            <a:endParaRPr sz="2000"/>
          </a:p>
          <a:p>
            <a:pPr indent="0" lvl="0" marL="0" rtl="0" algn="l">
              <a:spcBef>
                <a:spcPts val="1000"/>
              </a:spcBef>
              <a:spcAft>
                <a:spcPts val="0"/>
              </a:spcAft>
              <a:buNone/>
            </a:pPr>
            <a:r>
              <a:rPr lang="en" sz="2000"/>
              <a:t>It’s one of the best ways to ensure your story gets necessary information without bogging the reader down in extensive exposition.</a:t>
            </a:r>
            <a:endParaRPr sz="2000"/>
          </a:p>
        </p:txBody>
      </p:sp>
      <p:sp>
        <p:nvSpPr>
          <p:cNvPr id="101" name="Google Shape;101;p19"/>
          <p:cNvSpPr txBox="1"/>
          <p:nvPr>
            <p:ph idx="2" type="body"/>
          </p:nvPr>
        </p:nvSpPr>
        <p:spPr>
          <a:xfrm>
            <a:off x="4720050" y="148750"/>
            <a:ext cx="4261200" cy="484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400">
                <a:solidFill>
                  <a:srgbClr val="F3F3F3"/>
                </a:solidFill>
              </a:rPr>
              <a:t>PRACTICE: Is it direct or  indirect?  How so?</a:t>
            </a:r>
            <a:endParaRPr sz="1400">
              <a:solidFill>
                <a:srgbClr val="F3F3F3"/>
              </a:solidFill>
            </a:endParaRPr>
          </a:p>
          <a:p>
            <a:pPr indent="0" lvl="0" marL="0" rtl="0" algn="l">
              <a:spcBef>
                <a:spcPts val="1200"/>
              </a:spcBef>
              <a:spcAft>
                <a:spcPts val="0"/>
              </a:spcAft>
              <a:buNone/>
            </a:pPr>
            <a:r>
              <a:rPr lang="en" sz="1400">
                <a:solidFill>
                  <a:srgbClr val="F3F3F3"/>
                </a:solidFill>
              </a:rPr>
              <a:t>1 - Ela came into my room without knocking, like always.  She knew I hated it when she did that, like her being my older sister allowed her entry to my room whenever she wished.</a:t>
            </a:r>
            <a:endParaRPr sz="1400">
              <a:solidFill>
                <a:srgbClr val="F3F3F3"/>
              </a:solidFill>
            </a:endParaRPr>
          </a:p>
          <a:p>
            <a:pPr indent="0" lvl="0" marL="0" rtl="0" algn="l">
              <a:spcBef>
                <a:spcPts val="1200"/>
              </a:spcBef>
              <a:spcAft>
                <a:spcPts val="0"/>
              </a:spcAft>
              <a:buNone/>
            </a:pPr>
            <a:r>
              <a:rPr lang="en" sz="1400">
                <a:solidFill>
                  <a:srgbClr val="F3F3F3"/>
                </a:solidFill>
              </a:rPr>
              <a:t>2 - Jerome was born January 1, 2020.  His mother called him a miracle baby, the first born of the year in his entire state, and she treated him special from that moment on.  The boy could do no wrong in her eyes.  </a:t>
            </a:r>
            <a:endParaRPr sz="1400">
              <a:solidFill>
                <a:srgbClr val="F3F3F3"/>
              </a:solidFill>
            </a:endParaRPr>
          </a:p>
          <a:p>
            <a:pPr indent="0" lvl="0" marL="0" rtl="0" algn="l">
              <a:spcBef>
                <a:spcPts val="1200"/>
              </a:spcBef>
              <a:spcAft>
                <a:spcPts val="0"/>
              </a:spcAft>
              <a:buNone/>
            </a:pPr>
            <a:r>
              <a:rPr lang="en" sz="1400">
                <a:solidFill>
                  <a:srgbClr val="F3F3F3"/>
                </a:solidFill>
              </a:rPr>
              <a:t>3 - 	Sara looked up.  “What’s wrong, sweety?”</a:t>
            </a:r>
            <a:endParaRPr sz="1400">
              <a:solidFill>
                <a:srgbClr val="F3F3F3"/>
              </a:solidFill>
            </a:endParaRPr>
          </a:p>
          <a:p>
            <a:pPr indent="0" lvl="0" marL="0" rtl="0" algn="l">
              <a:spcBef>
                <a:spcPts val="0"/>
              </a:spcBef>
              <a:spcAft>
                <a:spcPts val="0"/>
              </a:spcAft>
              <a:buNone/>
            </a:pPr>
            <a:r>
              <a:rPr lang="en" sz="1400">
                <a:solidFill>
                  <a:srgbClr val="F3F3F3"/>
                </a:solidFill>
              </a:rPr>
              <a:t>	Mari snarled.  “Nothing!”</a:t>
            </a:r>
            <a:endParaRPr sz="1400">
              <a:solidFill>
                <a:srgbClr val="F3F3F3"/>
              </a:solidFill>
            </a:endParaRPr>
          </a:p>
          <a:p>
            <a:pPr indent="0" lvl="0" marL="0" rtl="0" algn="l">
              <a:spcBef>
                <a:spcPts val="0"/>
              </a:spcBef>
              <a:spcAft>
                <a:spcPts val="0"/>
              </a:spcAft>
              <a:buNone/>
            </a:pPr>
            <a:r>
              <a:rPr lang="en" sz="1400">
                <a:solidFill>
                  <a:srgbClr val="F3F3F3"/>
                </a:solidFill>
              </a:rPr>
              <a:t>	Sara stopped what she was doing to face Mari, hands on hips.   “Don’t talk to me with that tone of voice, miss grumpy pants.  Just ‘cause you turned 18 doesn’t mean you get to treat your mother that way.”</a:t>
            </a:r>
            <a:endParaRPr sz="1400">
              <a:solidFill>
                <a:srgbClr val="F3F3F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title"/>
          </p:nvPr>
        </p:nvSpPr>
        <p:spPr>
          <a:xfrm>
            <a:off x="311700" y="-81850"/>
            <a:ext cx="8520600" cy="115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2700"/>
              <a:t>Some tips and tricks when it comes to exposition:</a:t>
            </a:r>
            <a:endParaRPr sz="2700"/>
          </a:p>
        </p:txBody>
      </p:sp>
      <p:sp>
        <p:nvSpPr>
          <p:cNvPr id="107" name="Google Shape;107;p20"/>
          <p:cNvSpPr txBox="1"/>
          <p:nvPr>
            <p:ph idx="1" type="body"/>
          </p:nvPr>
        </p:nvSpPr>
        <p:spPr>
          <a:xfrm>
            <a:off x="71500" y="589900"/>
            <a:ext cx="9024300" cy="44736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solidFill>
                  <a:srgbClr val="000000"/>
                </a:solidFill>
              </a:rPr>
              <a:t>-Many stories start with some narrative exposition, especially to set background, scene, description, and introduce one or more characters.  Give the info necessary to understand where the story starts.</a:t>
            </a:r>
            <a:endParaRPr>
              <a:solidFill>
                <a:srgbClr val="000000"/>
              </a:solidFill>
            </a:endParaRPr>
          </a:p>
          <a:p>
            <a:pPr indent="0" lvl="0" marL="0" rtl="0" algn="l">
              <a:spcBef>
                <a:spcPts val="1200"/>
              </a:spcBef>
              <a:spcAft>
                <a:spcPts val="0"/>
              </a:spcAft>
              <a:buNone/>
            </a:pPr>
            <a:r>
              <a:rPr lang="en">
                <a:solidFill>
                  <a:srgbClr val="000000"/>
                </a:solidFill>
              </a:rPr>
              <a:t>-Even if a story starts right in the middle of some action, exposition should be woven in throughout the action, or given attention to as soon as the action ends to ensure your reader knows where they are in the story and what’s going on.  Don’t leave them wondering too long or they might just give up.</a:t>
            </a:r>
            <a:endParaRPr>
              <a:solidFill>
                <a:srgbClr val="000000"/>
              </a:solidFill>
            </a:endParaRPr>
          </a:p>
          <a:p>
            <a:pPr indent="0" lvl="0" marL="0" rtl="0" algn="l">
              <a:spcBef>
                <a:spcPts val="1200"/>
              </a:spcBef>
              <a:spcAft>
                <a:spcPts val="0"/>
              </a:spcAft>
              <a:buNone/>
            </a:pPr>
            <a:r>
              <a:rPr lang="en">
                <a:solidFill>
                  <a:srgbClr val="000000"/>
                </a:solidFill>
              </a:rPr>
              <a:t>-Use a variety of narrative exposition and indirect exposition (in narrative or dialogue) throughout your story to give it a more natural flow of reading.  Don’t be afraid to hold some things back or to let readers figure something out for themselves.  You must learn to find a good balance between all of these things.</a:t>
            </a:r>
            <a:endParaRPr>
              <a:solidFill>
                <a:srgbClr val="000000"/>
              </a:solidFill>
            </a:endParaRPr>
          </a:p>
          <a:p>
            <a:pPr indent="0" lvl="0" marL="0" rtl="0" algn="l">
              <a:spcBef>
                <a:spcPts val="1200"/>
              </a:spcBef>
              <a:spcAft>
                <a:spcPts val="0"/>
              </a:spcAft>
              <a:buNone/>
            </a:pPr>
            <a:r>
              <a:rPr lang="en">
                <a:solidFill>
                  <a:srgbClr val="000000"/>
                </a:solidFill>
              </a:rPr>
              <a:t>-Pick your favorite author and really pay attention to how they give exposition (background, setting, character history, character introductions, etc.).  Most authors tend to have a style to their writing exposition, whether they primarily give exposition through narration, dialogue, indirect narration, or a weaving of all three methods.</a:t>
            </a:r>
            <a:endParaRPr>
              <a:solidFill>
                <a:srgbClr val="000000"/>
              </a:solidFill>
            </a:endParaRPr>
          </a:p>
          <a:p>
            <a:pPr indent="0" lvl="0" marL="0" rtl="0" algn="l">
              <a:spcBef>
                <a:spcPts val="1200"/>
              </a:spcBef>
              <a:spcAft>
                <a:spcPts val="1200"/>
              </a:spcAft>
              <a:buClr>
                <a:schemeClr val="dk2"/>
              </a:buClr>
              <a:buSzPct val="61111"/>
              <a:buFont typeface="Arial"/>
              <a:buNone/>
            </a:pPr>
            <a:r>
              <a:rPr lang="en">
                <a:solidFill>
                  <a:srgbClr val="000000"/>
                </a:solidFill>
              </a:rPr>
              <a:t>-One of the best ways to figure out if you have too much or too little is to simply ask someone to read your story with attention to that.  “Were you confused at any point?” “Did you get bored anywhere?”  </a:t>
            </a:r>
            <a:endParaRPr>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47775" y="48475"/>
            <a:ext cx="9001800" cy="503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950"/>
              <a:t> Let’s not forget the dialogue </a:t>
            </a:r>
            <a:endParaRPr sz="3950"/>
          </a:p>
          <a:p>
            <a:pPr indent="0" lvl="0" marL="0" rtl="0" algn="ctr">
              <a:spcBef>
                <a:spcPts val="0"/>
              </a:spcBef>
              <a:spcAft>
                <a:spcPts val="0"/>
              </a:spcAft>
              <a:buSzPts val="990"/>
              <a:buNone/>
            </a:pPr>
            <a:r>
              <a:rPr lang="en" sz="3950"/>
              <a:t>a</a:t>
            </a:r>
            <a:r>
              <a:rPr lang="en" sz="3950"/>
              <a:t>nd direct action.</a:t>
            </a:r>
            <a:endParaRPr sz="3950"/>
          </a:p>
          <a:p>
            <a:pPr indent="0" lvl="0" marL="0" rtl="0" algn="ctr">
              <a:spcBef>
                <a:spcPts val="0"/>
              </a:spcBef>
              <a:spcAft>
                <a:spcPts val="0"/>
              </a:spcAft>
              <a:buSzPts val="990"/>
              <a:buNone/>
            </a:pPr>
            <a:r>
              <a:t/>
            </a:r>
            <a:endParaRPr sz="3050"/>
          </a:p>
          <a:p>
            <a:pPr indent="0" lvl="0" marL="0" rtl="0" algn="l">
              <a:spcBef>
                <a:spcPts val="0"/>
              </a:spcBef>
              <a:spcAft>
                <a:spcPts val="0"/>
              </a:spcAft>
              <a:buSzPts val="990"/>
              <a:buNone/>
            </a:pPr>
            <a:r>
              <a:rPr lang="en" sz="1800"/>
              <a:t>We already know that dialogue is anything a character is actively “Saying,” right?</a:t>
            </a:r>
            <a:endParaRPr sz="1800"/>
          </a:p>
          <a:p>
            <a:pPr indent="0" lvl="0" marL="0" rtl="0" algn="l">
              <a:spcBef>
                <a:spcPts val="0"/>
              </a:spcBef>
              <a:spcAft>
                <a:spcPts val="0"/>
              </a:spcAft>
              <a:buSzPts val="990"/>
              <a:buNone/>
            </a:pPr>
            <a:r>
              <a:t/>
            </a:r>
            <a:endParaRPr sz="1800"/>
          </a:p>
          <a:p>
            <a:pPr indent="0" lvl="0" marL="0" rtl="0" algn="l">
              <a:spcBef>
                <a:spcPts val="0"/>
              </a:spcBef>
              <a:spcAft>
                <a:spcPts val="0"/>
              </a:spcAft>
              <a:buSzPts val="990"/>
              <a:buNone/>
            </a:pPr>
            <a:r>
              <a:rPr lang="en" sz="1800"/>
              <a:t>So, what is direct action as opposed to dialogue or narrative exposition?</a:t>
            </a:r>
            <a:endParaRPr sz="1800"/>
          </a:p>
          <a:p>
            <a:pPr indent="0" lvl="0" marL="0" rtl="0" algn="l">
              <a:spcBef>
                <a:spcPts val="0"/>
              </a:spcBef>
              <a:spcAft>
                <a:spcPts val="0"/>
              </a:spcAft>
              <a:buSzPts val="990"/>
              <a:buNone/>
            </a:pPr>
            <a:r>
              <a:t/>
            </a:r>
            <a:endParaRPr sz="1800"/>
          </a:p>
          <a:p>
            <a:pPr indent="0" lvl="0" marL="0" rtl="0" algn="l">
              <a:spcBef>
                <a:spcPts val="0"/>
              </a:spcBef>
              <a:spcAft>
                <a:spcPts val="0"/>
              </a:spcAft>
              <a:buSzPts val="990"/>
              <a:buNone/>
            </a:pPr>
            <a:r>
              <a:rPr lang="en" sz="1800"/>
              <a:t>Direct action is when something is actively happening in the scene.  Things are going on, people are doing things, there’s often talking or fighting happening.  The narrator isn’t giving background details or explaining necessary plot points, it’s the characters doing things right then and there.</a:t>
            </a:r>
            <a:endParaRPr sz="1800"/>
          </a:p>
          <a:p>
            <a:pPr indent="0" lvl="0" marL="0" rtl="0" algn="l">
              <a:spcBef>
                <a:spcPts val="0"/>
              </a:spcBef>
              <a:spcAft>
                <a:spcPts val="0"/>
              </a:spcAft>
              <a:buSzPts val="990"/>
              <a:buNone/>
            </a:pPr>
            <a:r>
              <a:t/>
            </a:r>
            <a:endParaRPr sz="1800"/>
          </a:p>
          <a:p>
            <a:pPr indent="0" lvl="0" marL="0" rtl="0" algn="l">
              <a:spcBef>
                <a:spcPts val="0"/>
              </a:spcBef>
              <a:spcAft>
                <a:spcPts val="0"/>
              </a:spcAft>
              <a:buSzPts val="990"/>
              <a:buNone/>
            </a:pPr>
            <a:r>
              <a:rPr lang="en" sz="1800"/>
              <a:t>Direct action can be done all in narration or all in dialogue, but is most often a blending of the two.</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ph type="title"/>
          </p:nvPr>
        </p:nvSpPr>
        <p:spPr>
          <a:xfrm>
            <a:off x="265500" y="168825"/>
            <a:ext cx="4045200" cy="2075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Now you have all the parts to make a story.</a:t>
            </a:r>
            <a:endParaRPr/>
          </a:p>
        </p:txBody>
      </p:sp>
      <p:sp>
        <p:nvSpPr>
          <p:cNvPr id="118" name="Google Shape;118;p22"/>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a:t>It’s getting them lined up, weaving them together in an interesting way to keep your reader engaged, that’s the tricky part.</a:t>
            </a:r>
            <a:endParaRPr/>
          </a:p>
        </p:txBody>
      </p:sp>
      <p:sp>
        <p:nvSpPr>
          <p:cNvPr id="119" name="Google Shape;119;p22"/>
          <p:cNvSpPr txBox="1"/>
          <p:nvPr>
            <p:ph idx="2" type="body"/>
          </p:nvPr>
        </p:nvSpPr>
        <p:spPr>
          <a:xfrm>
            <a:off x="4619775" y="168825"/>
            <a:ext cx="4431600" cy="4912800"/>
          </a:xfrm>
          <a:prstGeom prst="rect">
            <a:avLst/>
          </a:prstGeom>
        </p:spPr>
        <p:txBody>
          <a:bodyPr anchorCtr="0" anchor="t" bIns="91425" lIns="91425" spcFirstLastPara="1" rIns="91425" wrap="square" tIns="91425">
            <a:normAutofit fontScale="92500" lnSpcReduction="10000"/>
          </a:bodyPr>
          <a:lstStyle/>
          <a:p>
            <a:pPr indent="0" lvl="0" marL="0" rtl="0" algn="ctr">
              <a:spcBef>
                <a:spcPts val="0"/>
              </a:spcBef>
              <a:spcAft>
                <a:spcPts val="0"/>
              </a:spcAft>
              <a:buNone/>
            </a:pPr>
            <a:r>
              <a:rPr b="1" lang="en"/>
              <a:t>How do you do that?</a:t>
            </a:r>
            <a:endParaRPr b="1"/>
          </a:p>
          <a:p>
            <a:pPr indent="0" lvl="0" marL="0" rtl="0" algn="l">
              <a:spcBef>
                <a:spcPts val="1200"/>
              </a:spcBef>
              <a:spcAft>
                <a:spcPts val="0"/>
              </a:spcAft>
              <a:buNone/>
            </a:pPr>
            <a:r>
              <a:rPr lang="en"/>
              <a:t>Study how it’s done and practice.  Yes, practice  reading and writing.  You won’t get better unless you read and write more, but it can’t be mindless reading/writing.  It must be done with purpose: read with an eye to how the author is shaping their work, how the author is giving you information, introducing characters and concepts, their use of exposition, dialogue, and action.  Paying attention to what you’re putting down and how you’re doing it when writing.  Having a good story idea isn’t enough.  If you can’t shape it properly (and yes, that includes grammar), you won’t get many readers sticking around to see just how awesome your story is.</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